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5"/>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361" r:id="rId15"/>
    <p:sldId id="365" r:id="rId16"/>
    <p:sldId id="270" r:id="rId17"/>
    <p:sldId id="271" r:id="rId18"/>
    <p:sldId id="272" r:id="rId19"/>
    <p:sldId id="273" r:id="rId20"/>
    <p:sldId id="275" r:id="rId21"/>
    <p:sldId id="366"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2" r:id="rId38"/>
    <p:sldId id="293" r:id="rId39"/>
    <p:sldId id="294" r:id="rId40"/>
    <p:sldId id="295" r:id="rId41"/>
    <p:sldId id="296" r:id="rId42"/>
    <p:sldId id="297" r:id="rId43"/>
    <p:sldId id="298" r:id="rId44"/>
    <p:sldId id="299" r:id="rId45"/>
    <p:sldId id="302" r:id="rId46"/>
    <p:sldId id="304" r:id="rId47"/>
    <p:sldId id="305" r:id="rId48"/>
    <p:sldId id="306" r:id="rId49"/>
    <p:sldId id="307" r:id="rId50"/>
    <p:sldId id="309" r:id="rId51"/>
    <p:sldId id="310" r:id="rId52"/>
    <p:sldId id="303" r:id="rId53"/>
    <p:sldId id="312" r:id="rId54"/>
    <p:sldId id="313" r:id="rId55"/>
    <p:sldId id="314" r:id="rId56"/>
    <p:sldId id="318" r:id="rId57"/>
    <p:sldId id="319" r:id="rId58"/>
    <p:sldId id="320" r:id="rId59"/>
    <p:sldId id="317" r:id="rId60"/>
    <p:sldId id="321" r:id="rId61"/>
    <p:sldId id="322" r:id="rId62"/>
    <p:sldId id="323" r:id="rId63"/>
    <p:sldId id="325" r:id="rId64"/>
    <p:sldId id="326" r:id="rId65"/>
    <p:sldId id="328" r:id="rId66"/>
    <p:sldId id="329" r:id="rId67"/>
    <p:sldId id="330" r:id="rId68"/>
    <p:sldId id="332" r:id="rId69"/>
    <p:sldId id="334" r:id="rId70"/>
    <p:sldId id="335" r:id="rId71"/>
    <p:sldId id="336" r:id="rId72"/>
    <p:sldId id="337" r:id="rId73"/>
    <p:sldId id="338" r:id="rId74"/>
    <p:sldId id="367" r:id="rId75"/>
    <p:sldId id="339" r:id="rId76"/>
    <p:sldId id="340" r:id="rId77"/>
    <p:sldId id="341" r:id="rId78"/>
    <p:sldId id="342" r:id="rId79"/>
    <p:sldId id="344" r:id="rId80"/>
    <p:sldId id="345" r:id="rId81"/>
    <p:sldId id="346" r:id="rId82"/>
    <p:sldId id="347" r:id="rId83"/>
    <p:sldId id="349" r:id="rId84"/>
    <p:sldId id="350" r:id="rId85"/>
    <p:sldId id="351" r:id="rId86"/>
    <p:sldId id="352" r:id="rId87"/>
    <p:sldId id="353" r:id="rId88"/>
    <p:sldId id="354" r:id="rId89"/>
    <p:sldId id="355" r:id="rId90"/>
    <p:sldId id="357" r:id="rId91"/>
    <p:sldId id="358" r:id="rId92"/>
    <p:sldId id="359" r:id="rId93"/>
    <p:sldId id="360"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96" autoAdjust="0"/>
  </p:normalViewPr>
  <p:slideViewPr>
    <p:cSldViewPr>
      <p:cViewPr varScale="1">
        <p:scale>
          <a:sx n="58" d="100"/>
          <a:sy n="58" d="100"/>
        </p:scale>
        <p:origin x="-1716" y="-78"/>
      </p:cViewPr>
      <p:guideLst>
        <p:guide orient="horz" pos="2160"/>
        <p:guide pos="2880"/>
      </p:guideLst>
    </p:cSldViewPr>
  </p:slideViewPr>
  <p:notesTextViewPr>
    <p:cViewPr>
      <p:scale>
        <a:sx n="1" d="1"/>
        <a:sy n="1" d="1"/>
      </p:scale>
      <p:origin x="0" y="0"/>
    </p:cViewPr>
  </p:notesTextViewPr>
  <p:sorterViewPr>
    <p:cViewPr>
      <p:scale>
        <a:sx n="100" d="100"/>
        <a:sy n="100" d="100"/>
      </p:scale>
      <p:origin x="0" y="213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D38FA9-4E0E-4A72-B13D-04A16C8EED31}" type="datetimeFigureOut">
              <a:rPr lang="en-US" smtClean="0"/>
              <a:t>2/18/2017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C44599-9ECC-4EF7-A1A0-8011CCCED16A}" type="slidenum">
              <a:rPr lang="en-US" smtClean="0"/>
              <a:t>‹#›</a:t>
            </a:fld>
            <a:endParaRPr lang="en-US"/>
          </a:p>
        </p:txBody>
      </p:sp>
    </p:spTree>
    <p:extLst>
      <p:ext uri="{BB962C8B-B14F-4D97-AF65-F5344CB8AC3E}">
        <p14:creationId xmlns:p14="http://schemas.microsoft.com/office/powerpoint/2010/main" val="1642597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6570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Three-dimensional reconstruction</a:t>
            </a:r>
          </a:p>
          <a:p>
            <a:r>
              <a:rPr lang="en-US" dirty="0" smtClean="0"/>
              <a:t>of computed tomography angiography (CTA)</a:t>
            </a:r>
          </a:p>
          <a:p>
            <a:r>
              <a:rPr lang="en-US" dirty="0" smtClean="0"/>
              <a:t>data demonstrating high-grade stenosis in</a:t>
            </a:r>
          </a:p>
          <a:p>
            <a:r>
              <a:rPr lang="en-US" dirty="0" smtClean="0"/>
              <a:t>the left </a:t>
            </a:r>
            <a:r>
              <a:rPr lang="en-US" dirty="0" err="1" smtClean="0"/>
              <a:t>subclavian</a:t>
            </a:r>
            <a:r>
              <a:rPr lang="en-US" dirty="0" smtClean="0"/>
              <a:t> artery</a:t>
            </a:r>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909509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previously healthy 36-year-old Japanese woman presented with blood pressure that was difficult to control after she had undergone an emergency cesarean section at 29 weeks of gestation because of severe hypertension and fetal growth restriction. During pregnancy, her blood pressure had been more than 180/100 mm Hg, and it continued to be more than 160/90 mm Hg after delivery. The patient began taking 40 mg of </a:t>
            </a:r>
            <a:r>
              <a:rPr lang="en-US" dirty="0" err="1" smtClean="0"/>
              <a:t>nifedipine</a:t>
            </a:r>
            <a:r>
              <a:rPr lang="en-US" dirty="0" smtClean="0"/>
              <a:t>, and the blood pressure level stabilized at approximately 140/80 mm Hg. Computed tomographic (CT) imaging revealed a completely disrupted abdominal aorta, severe stenosis of the renal arteries bilaterally, and development of numerous collateral arteries (the inset shows the axial view, and the yellow line indicates the viewing angle of the main image, which is a three-dimensional reconstruction of the abdominal aorta from enhanced CT slices; A denotes anterior, and R right). A diagnosis of </a:t>
            </a:r>
            <a:r>
              <a:rPr lang="en-US" dirty="0" err="1" smtClean="0"/>
              <a:t>Takayasu’s</a:t>
            </a:r>
            <a:r>
              <a:rPr lang="en-US" dirty="0" smtClean="0"/>
              <a:t> arteritis was made, and renal-artery stenosis was presumed to be causing secondary hypertension. The patient began receiving immunosuppressive therapy with prednisolone and infliximab, and over the next 2 months the blood pressure gradually decreased to below 130/70 mm Hg. The dose of </a:t>
            </a:r>
            <a:r>
              <a:rPr lang="en-US" dirty="0" err="1" smtClean="0"/>
              <a:t>nifedipine</a:t>
            </a:r>
            <a:r>
              <a:rPr lang="en-US" dirty="0" smtClean="0"/>
              <a:t> was reduced to 20 mg, and her blood pressure has stabilized at approximately 125/70 mm Hg. </a:t>
            </a:r>
            <a:r>
              <a:rPr lang="en-US" dirty="0" err="1" smtClean="0"/>
              <a:t>Takayasu’s</a:t>
            </a:r>
            <a:r>
              <a:rPr lang="en-US" dirty="0" smtClean="0"/>
              <a:t> arteritis, also known as pulseless disease, is a form of </a:t>
            </a:r>
            <a:r>
              <a:rPr lang="en-US" dirty="0" err="1" smtClean="0"/>
              <a:t>vasculitis</a:t>
            </a:r>
            <a:r>
              <a:rPr lang="en-US" dirty="0" smtClean="0"/>
              <a:t> that chiefly affects the aorta and its major branches in young Asian women. Vascular stenosis may progress silently, owing to the development of collateral circulation.</a:t>
            </a:r>
            <a:endParaRPr lang="en-US" dirty="0"/>
          </a:p>
        </p:txBody>
      </p:sp>
      <p:sp>
        <p:nvSpPr>
          <p:cNvPr id="4" name="Slide Number Placeholder 3"/>
          <p:cNvSpPr>
            <a:spLocks noGrp="1"/>
          </p:cNvSpPr>
          <p:nvPr>
            <p:ph type="sldNum" sz="quarter" idx="10"/>
          </p:nvPr>
        </p:nvSpPr>
        <p:spPr/>
        <p:txBody>
          <a:bodyPr/>
          <a:lstStyle/>
          <a:p>
            <a:fld id="{8FB55A92-37E3-4D40-80E6-5F533393135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12992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6. A 41-year-old female</a:t>
            </a:r>
          </a:p>
          <a:p>
            <a:r>
              <a:rPr lang="en-US" dirty="0" smtClean="0"/>
              <a:t>patient diagnosed with </a:t>
            </a:r>
            <a:r>
              <a:rPr lang="en-US" dirty="0" err="1" smtClean="0"/>
              <a:t>Takayasu</a:t>
            </a:r>
            <a:endParaRPr lang="en-US" dirty="0" smtClean="0"/>
          </a:p>
          <a:p>
            <a:r>
              <a:rPr lang="en-US" dirty="0" smtClean="0"/>
              <a:t>arteritis with a complaint of hypertension</a:t>
            </a:r>
          </a:p>
          <a:p>
            <a:r>
              <a:rPr lang="en-US" dirty="0" smtClean="0"/>
              <a:t>for 1 year. (a, b) Bilateral</a:t>
            </a:r>
          </a:p>
          <a:p>
            <a:r>
              <a:rPr lang="en-US" dirty="0" smtClean="0"/>
              <a:t>renal (open arrows) and superior</a:t>
            </a:r>
          </a:p>
          <a:p>
            <a:r>
              <a:rPr lang="en-US" dirty="0" smtClean="0"/>
              <a:t>mesenteric arteries (arrow) stenosis</a:t>
            </a:r>
          </a:p>
          <a:p>
            <a:r>
              <a:rPr lang="en-US" dirty="0" smtClean="0"/>
              <a:t>are seen on the maximum intensity</a:t>
            </a:r>
          </a:p>
          <a:p>
            <a:r>
              <a:rPr lang="en-US" dirty="0" smtClean="0"/>
              <a:t>projection images. (c) Volume-rendered</a:t>
            </a:r>
          </a:p>
          <a:p>
            <a:r>
              <a:rPr lang="en-US" dirty="0" smtClean="0"/>
              <a:t>reformatted image shows the</a:t>
            </a:r>
          </a:p>
          <a:p>
            <a:r>
              <a:rPr lang="en-US" dirty="0" err="1" smtClean="0"/>
              <a:t>stenotic</a:t>
            </a:r>
            <a:r>
              <a:rPr lang="en-US" dirty="0" smtClean="0"/>
              <a:t> lesion at the origin of</a:t>
            </a:r>
          </a:p>
          <a:p>
            <a:r>
              <a:rPr lang="en-US" dirty="0" smtClean="0"/>
              <a:t>bilateral renal arteries (open</a:t>
            </a:r>
          </a:p>
          <a:p>
            <a:r>
              <a:rPr lang="en-US" dirty="0" smtClean="0"/>
              <a:t>arrows).</a:t>
            </a:r>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094971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8. A 28-year-old female with</a:t>
            </a:r>
          </a:p>
          <a:p>
            <a:r>
              <a:rPr lang="en-US" dirty="0" err="1" smtClean="0"/>
              <a:t>Takayasu</a:t>
            </a:r>
            <a:r>
              <a:rPr lang="en-US" dirty="0" smtClean="0"/>
              <a:t> arteritis. A concentric narrowing</a:t>
            </a:r>
          </a:p>
          <a:p>
            <a:r>
              <a:rPr lang="en-US" dirty="0" smtClean="0"/>
              <a:t>lesion (open arrows) at the</a:t>
            </a:r>
          </a:p>
          <a:p>
            <a:r>
              <a:rPr lang="en-US" dirty="0" smtClean="0"/>
              <a:t>level of diaphragmatic aortic hiatus</a:t>
            </a:r>
          </a:p>
          <a:p>
            <a:r>
              <a:rPr lang="en-US" dirty="0" smtClean="0"/>
              <a:t>is depicted in (a, b) axial, (c) curved</a:t>
            </a:r>
          </a:p>
          <a:p>
            <a:r>
              <a:rPr lang="en-US" dirty="0" smtClean="0"/>
              <a:t>planar reformatted and (d) </a:t>
            </a:r>
            <a:r>
              <a:rPr lang="en-US" dirty="0" err="1" smtClean="0"/>
              <a:t>volumerendered</a:t>
            </a:r>
            <a:endParaRPr lang="en-US" dirty="0" smtClean="0"/>
          </a:p>
          <a:p>
            <a:r>
              <a:rPr lang="en-US" dirty="0" smtClean="0"/>
              <a:t>images, with the distal</a:t>
            </a:r>
          </a:p>
          <a:p>
            <a:r>
              <a:rPr lang="en-US" dirty="0" smtClean="0"/>
              <a:t>segment mildly dilated [arrows in</a:t>
            </a:r>
          </a:p>
          <a:p>
            <a:r>
              <a:rPr lang="en-US" dirty="0" smtClean="0"/>
              <a:t>(c, d)].</a:t>
            </a:r>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293460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RANTES: A cytokine that is a member of the interleukin-8 superfamily of cytokines. RANTES is a protein. It is a selective attractant for memory T lymphocytes and monocytes. It binds to CCR5, a </a:t>
            </a:r>
            <a:r>
              <a:rPr lang="en-US" dirty="0" err="1" smtClean="0"/>
              <a:t>coreceptor</a:t>
            </a:r>
            <a:r>
              <a:rPr lang="en-US" dirty="0" smtClean="0"/>
              <a:t> of HIV. RANTES is an acronym for Regulated on Activation, Normal T Expressed and Secreted. It is also known as CCL5.</a:t>
            </a:r>
            <a:endParaRPr lang="en-US" dirty="0"/>
          </a:p>
        </p:txBody>
      </p:sp>
      <p:sp>
        <p:nvSpPr>
          <p:cNvPr id="4" name="Slide Number Placeholder 3"/>
          <p:cNvSpPr>
            <a:spLocks noGrp="1"/>
          </p:cNvSpPr>
          <p:nvPr>
            <p:ph type="sldNum" sz="quarter" idx="10"/>
          </p:nvPr>
        </p:nvSpPr>
        <p:spPr/>
        <p:txBody>
          <a:bodyPr/>
          <a:lstStyle/>
          <a:p>
            <a:fld id="{CB5E0E17-A949-4A05-B9A8-CD377740ECEE}"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092783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Positron emission tomography (PET scanning): requires the patient to be injected with</a:t>
            </a:r>
          </a:p>
          <a:p>
            <a:r>
              <a:rPr lang="en-US" dirty="0" smtClean="0"/>
              <a:t>radioactive </a:t>
            </a:r>
            <a:r>
              <a:rPr lang="en-US" dirty="0" err="1" smtClean="0"/>
              <a:t>fluorodeoxyglucose</a:t>
            </a:r>
            <a:r>
              <a:rPr lang="en-US" dirty="0" smtClean="0"/>
              <a:t>. PET scans are particularly good at detecting inflammation in the</a:t>
            </a:r>
          </a:p>
          <a:p>
            <a:r>
              <a:rPr lang="en-US" dirty="0" smtClean="0"/>
              <a:t>arterial wall and are often used in combination with CT scanning (CT-PET). PET may identify early</a:t>
            </a:r>
          </a:p>
          <a:p>
            <a:r>
              <a:rPr lang="en-US" dirty="0" smtClean="0"/>
              <a:t>active disease and may on occasion help to distinguish active disease (which needs further</a:t>
            </a:r>
          </a:p>
          <a:p>
            <a:r>
              <a:rPr lang="en-US" dirty="0" smtClean="0"/>
              <a:t>treatment) from scarring resulting from previous inflammation. The illustration shows two PET</a:t>
            </a:r>
          </a:p>
          <a:p>
            <a:r>
              <a:rPr lang="en-US" dirty="0" smtClean="0"/>
              <a:t>images from the same patient; the one on the left is before treatment, with the arrows pointing to</a:t>
            </a:r>
          </a:p>
          <a:p>
            <a:r>
              <a:rPr lang="en-US" dirty="0" smtClean="0"/>
              <a:t>areas of inflammation. These areas have disappeared in the image on the right which was taken</a:t>
            </a:r>
          </a:p>
          <a:p>
            <a:r>
              <a:rPr lang="en-US" dirty="0" smtClean="0"/>
              <a:t>after six months treatment.</a:t>
            </a:r>
            <a:endParaRPr lang="en-US" dirty="0"/>
          </a:p>
        </p:txBody>
      </p:sp>
      <p:sp>
        <p:nvSpPr>
          <p:cNvPr id="4" name="Slide Number Placeholder 3"/>
          <p:cNvSpPr>
            <a:spLocks noGrp="1"/>
          </p:cNvSpPr>
          <p:nvPr>
            <p:ph type="sldNum" sz="quarter" idx="10"/>
          </p:nvPr>
        </p:nvSpPr>
        <p:spPr/>
        <p:txBody>
          <a:bodyPr/>
          <a:lstStyle/>
          <a:p>
            <a:fld id="{8FB55A92-37E3-4D40-80E6-5F5333931356}"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330676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Mycofenolate</a:t>
            </a:r>
            <a:r>
              <a:rPr lang="en-US" baseline="0" dirty="0" smtClean="0"/>
              <a:t> </a:t>
            </a:r>
            <a:r>
              <a:rPr lang="en-US" baseline="0" smtClean="0"/>
              <a:t>Mofetil</a:t>
            </a:r>
            <a:endParaRPr lang="en-US"/>
          </a:p>
        </p:txBody>
      </p:sp>
      <p:sp>
        <p:nvSpPr>
          <p:cNvPr id="4" name="Slide Number Placeholder 3"/>
          <p:cNvSpPr>
            <a:spLocks noGrp="1"/>
          </p:cNvSpPr>
          <p:nvPr>
            <p:ph type="sldNum" sz="quarter" idx="10"/>
          </p:nvPr>
        </p:nvSpPr>
        <p:spPr/>
        <p:txBody>
          <a:bodyPr/>
          <a:lstStyle/>
          <a:p>
            <a:fld id="{8FB55A92-37E3-4D40-80E6-5F5333931356}"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09053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33-year-old severely symptomatic female</a:t>
            </a:r>
          </a:p>
          <a:p>
            <a:r>
              <a:rPr lang="en-US" dirty="0" smtClean="0"/>
              <a:t>patient with </a:t>
            </a:r>
            <a:r>
              <a:rPr lang="en-US" dirty="0" err="1" smtClean="0"/>
              <a:t>Takayasu</a:t>
            </a:r>
            <a:r>
              <a:rPr lang="en-US" dirty="0" smtClean="0"/>
              <a:t> arteritis: A – catheter</a:t>
            </a:r>
          </a:p>
          <a:p>
            <a:r>
              <a:rPr lang="en-US" dirty="0" smtClean="0"/>
              <a:t>angiography showing subtotal right CCA (white</a:t>
            </a:r>
          </a:p>
          <a:p>
            <a:r>
              <a:rPr lang="en-US" dirty="0" smtClean="0"/>
              <a:t>arrows) and LSA (black arrow) stenosis, B – a network</a:t>
            </a:r>
          </a:p>
          <a:p>
            <a:r>
              <a:rPr lang="en-US" dirty="0" smtClean="0"/>
              <a:t>of collateral circulation vessels, contrast infusion</a:t>
            </a:r>
          </a:p>
          <a:p>
            <a:r>
              <a:rPr lang="en-US" dirty="0" smtClean="0"/>
              <a:t>at top of LSA stump, tip of catheter marked</a:t>
            </a:r>
          </a:p>
          <a:p>
            <a:r>
              <a:rPr lang="en-US" dirty="0" smtClean="0"/>
              <a:t>with arrow, C – right CCA inflations using 5.0 ×</a:t>
            </a:r>
          </a:p>
          <a:p>
            <a:r>
              <a:rPr lang="en-US" dirty="0" smtClean="0"/>
              <a:t>60 mm drug-eluting balloon, D – right CCA dissection</a:t>
            </a:r>
          </a:p>
          <a:p>
            <a:r>
              <a:rPr lang="en-US" dirty="0" smtClean="0"/>
              <a:t>(arrow), E – implantation of 8.0 × 40 mm (and</a:t>
            </a:r>
          </a:p>
          <a:p>
            <a:r>
              <a:rPr lang="en-US" dirty="0" smtClean="0"/>
              <a:t>9.0 × 30 mm – not shown) self-expanding stent</a:t>
            </a:r>
          </a:p>
          <a:p>
            <a:r>
              <a:rPr lang="en-US" dirty="0" smtClean="0"/>
              <a:t>in right CCA, basket of distal protection device</a:t>
            </a:r>
          </a:p>
          <a:p>
            <a:r>
              <a:rPr lang="en-US" dirty="0" smtClean="0"/>
              <a:t>marked with arrow, F – </a:t>
            </a:r>
            <a:r>
              <a:rPr lang="en-US" dirty="0" err="1" smtClean="0"/>
              <a:t>postdilatation</a:t>
            </a:r>
            <a:r>
              <a:rPr lang="en-US" dirty="0" smtClean="0"/>
              <a:t> of stents</a:t>
            </a:r>
          </a:p>
          <a:p>
            <a:r>
              <a:rPr lang="en-US" dirty="0" smtClean="0"/>
              <a:t>with 5.0 × 20 mm balloon, G – drug-eluting 4.0 ×</a:t>
            </a:r>
          </a:p>
          <a:p>
            <a:r>
              <a:rPr lang="en-US" dirty="0" smtClean="0"/>
              <a:t>23 mm stent positioning in RSA </a:t>
            </a:r>
            <a:r>
              <a:rPr lang="en-US" dirty="0" err="1" smtClean="0"/>
              <a:t>ostium</a:t>
            </a:r>
            <a:r>
              <a:rPr lang="en-US" dirty="0" smtClean="0"/>
              <a:t> (T-stenting),</a:t>
            </a:r>
          </a:p>
          <a:p>
            <a:r>
              <a:rPr lang="en-US" dirty="0" smtClean="0"/>
              <a:t>H – final angiography showing optimal vessel</a:t>
            </a:r>
          </a:p>
          <a:p>
            <a:r>
              <a:rPr lang="en-US" dirty="0" smtClean="0"/>
              <a:t>dilation, I – right hemisphere filling from right vertebral</a:t>
            </a:r>
          </a:p>
          <a:p>
            <a:r>
              <a:rPr lang="en-US" dirty="0" smtClean="0"/>
              <a:t>and carotid arteries with partial left hemisphere</a:t>
            </a:r>
          </a:p>
          <a:p>
            <a:r>
              <a:rPr lang="en-US" smtClean="0"/>
              <a:t>filling via Willis circle</a:t>
            </a:r>
            <a:endParaRPr lang="en-US"/>
          </a:p>
        </p:txBody>
      </p:sp>
      <p:sp>
        <p:nvSpPr>
          <p:cNvPr id="4" name="Slide Number Placeholder 3"/>
          <p:cNvSpPr>
            <a:spLocks noGrp="1"/>
          </p:cNvSpPr>
          <p:nvPr>
            <p:ph type="sldNum" sz="quarter" idx="10"/>
          </p:nvPr>
        </p:nvSpPr>
        <p:spPr/>
        <p:txBody>
          <a:bodyPr/>
          <a:lstStyle/>
          <a:p>
            <a:fld id="{8FB55A92-37E3-4D40-80E6-5F5333931356}"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126472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1721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E0E17-A949-4A05-B9A8-CD377740ECE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084436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21-year-old woman, who presented with sudden cardiac death, showed TA manifesting as a band of </a:t>
            </a:r>
            <a:r>
              <a:rPr lang="en-US" dirty="0" err="1" smtClean="0"/>
              <a:t>aortitis</a:t>
            </a:r>
            <a:r>
              <a:rPr lang="en-US" dirty="0" smtClean="0"/>
              <a:t> affecting the ascending aorta (AA) with narrowing (thin arrow) of the dominant right coronary arterial (RCA) </a:t>
            </a:r>
            <a:r>
              <a:rPr lang="en-US" dirty="0" err="1" smtClean="0"/>
              <a:t>ostium</a:t>
            </a:r>
            <a:r>
              <a:rPr lang="en-US" dirty="0" smtClean="0"/>
              <a:t>. There is widening of the commissure (thick arrow) between right RCC and left LCC coronary cusps (LV, left ventricle; NCC, non-coronary cusp, LMC, left main coronary </a:t>
            </a:r>
            <a:r>
              <a:rPr lang="en-US" dirty="0" err="1" smtClean="0"/>
              <a:t>ostium</a:t>
            </a:r>
            <a:r>
              <a:rPr lang="en-US" dirty="0" smtClean="0"/>
              <a:t>)</a:t>
            </a:r>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733911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10-year-old boy with </a:t>
            </a:r>
            <a:r>
              <a:rPr lang="en-US" dirty="0" err="1" smtClean="0"/>
              <a:t>Takayasu’s</a:t>
            </a:r>
            <a:r>
              <a:rPr lang="en-US" dirty="0" smtClean="0"/>
              <a:t> arteritis. Flush abdominal </a:t>
            </a:r>
            <a:r>
              <a:rPr lang="en-US" dirty="0" err="1" smtClean="0"/>
              <a:t>aortogram</a:t>
            </a:r>
            <a:r>
              <a:rPr lang="en-US" dirty="0" smtClean="0"/>
              <a:t> in </a:t>
            </a:r>
            <a:r>
              <a:rPr lang="en-US" dirty="0" err="1" smtClean="0"/>
              <a:t>anteroposterior</a:t>
            </a:r>
            <a:r>
              <a:rPr lang="en-US" dirty="0" smtClean="0"/>
              <a:t> (A) and lateral (B)</a:t>
            </a:r>
          </a:p>
          <a:p>
            <a:r>
              <a:rPr lang="en-US" dirty="0" smtClean="0"/>
              <a:t>projections shows diffuse significant disease of suprarenal and </a:t>
            </a:r>
            <a:r>
              <a:rPr lang="en-US" dirty="0" err="1" smtClean="0"/>
              <a:t>juxtarenal</a:t>
            </a:r>
            <a:r>
              <a:rPr lang="en-US" dirty="0" smtClean="0"/>
              <a:t> abdominal aorta with </a:t>
            </a:r>
            <a:r>
              <a:rPr lang="en-US" dirty="0" err="1" smtClean="0"/>
              <a:t>poststenotic</a:t>
            </a:r>
            <a:r>
              <a:rPr lang="en-US" dirty="0" smtClean="0"/>
              <a:t> dilatation of</a:t>
            </a:r>
          </a:p>
          <a:p>
            <a:r>
              <a:rPr lang="en-US" dirty="0" err="1" smtClean="0"/>
              <a:t>infrarenal</a:t>
            </a:r>
            <a:r>
              <a:rPr lang="en-US" dirty="0" smtClean="0"/>
              <a:t> abdominal aorta. There is also </a:t>
            </a:r>
            <a:r>
              <a:rPr lang="en-US" dirty="0" err="1" smtClean="0"/>
              <a:t>ostial</a:t>
            </a:r>
            <a:r>
              <a:rPr lang="en-US" dirty="0" smtClean="0"/>
              <a:t> and proximal tight stenosis in the celiac, superior mesenteric, right and left renal</a:t>
            </a:r>
          </a:p>
          <a:p>
            <a:r>
              <a:rPr lang="en-US" dirty="0" smtClean="0"/>
              <a:t>arteries. Also, note the enlarged artery of Drummond supplying collateral circulation from inferior mesenteric artery to superior</a:t>
            </a:r>
          </a:p>
          <a:p>
            <a:r>
              <a:rPr lang="en-US" dirty="0" smtClean="0"/>
              <a:t>mesenteric artery territory.</a:t>
            </a:r>
            <a:endParaRPr lang="en-US" dirty="0"/>
          </a:p>
        </p:txBody>
      </p:sp>
      <p:sp>
        <p:nvSpPr>
          <p:cNvPr id="4" name="Slide Number Placeholder 3"/>
          <p:cNvSpPr>
            <a:spLocks noGrp="1"/>
          </p:cNvSpPr>
          <p:nvPr>
            <p:ph type="sldNum" sz="quarter" idx="10"/>
          </p:nvPr>
        </p:nvSpPr>
        <p:spPr/>
        <p:txBody>
          <a:bodyPr/>
          <a:lstStyle/>
          <a:p>
            <a:fld id="{8FB55A92-37E3-4D40-80E6-5F533393135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047915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 </a:t>
            </a:r>
            <a:r>
              <a:rPr lang="en-US" dirty="0" err="1" smtClean="0"/>
              <a:t>aortogram</a:t>
            </a:r>
            <a:r>
              <a:rPr lang="en-US" dirty="0" smtClean="0"/>
              <a:t> demonstrating (A) a severely narrowed</a:t>
            </a:r>
          </a:p>
          <a:p>
            <a:r>
              <a:rPr lang="en-US" dirty="0" smtClean="0"/>
              <a:t>right common carotid artery, (B) occlusion of the left common carotid</a:t>
            </a:r>
          </a:p>
          <a:p>
            <a:r>
              <a:rPr lang="en-US" dirty="0" smtClean="0"/>
              <a:t>artery and, (C) proximal stenosis of the left </a:t>
            </a:r>
            <a:r>
              <a:rPr lang="en-US" dirty="0" err="1" smtClean="0"/>
              <a:t>subclavian</a:t>
            </a:r>
            <a:r>
              <a:rPr lang="en-US" dirty="0" smtClean="0"/>
              <a:t> artery.</a:t>
            </a:r>
          </a:p>
          <a:p>
            <a:r>
              <a:rPr lang="en-US" dirty="0" smtClean="0"/>
              <a:t>(D) The right vertebral artery provides the dominant cerebral supply.</a:t>
            </a:r>
          </a:p>
          <a:p>
            <a:r>
              <a:rPr lang="en-US" dirty="0" smtClean="0"/>
              <a:t>482 Johnston, Lock, </a:t>
            </a:r>
            <a:r>
              <a:rPr lang="en-US" dirty="0" err="1" smtClean="0"/>
              <a:t>Gompels</a:t>
            </a:r>
            <a:endParaRPr lang="en-US" dirty="0" smtClean="0"/>
          </a:p>
          <a:p>
            <a:r>
              <a:rPr lang="en-US" dirty="0" smtClean="0"/>
              <a:t>www.jclinpath.</a:t>
            </a:r>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235802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4.—45-year-old woman with </a:t>
            </a:r>
            <a:r>
              <a:rPr lang="en-US" dirty="0" err="1" smtClean="0"/>
              <a:t>Takayasu’s</a:t>
            </a:r>
            <a:r>
              <a:rPr lang="en-US" dirty="0" smtClean="0"/>
              <a:t> arteritis.</a:t>
            </a:r>
          </a:p>
          <a:p>
            <a:r>
              <a:rPr lang="en-US" dirty="0" smtClean="0"/>
              <a:t>Oblique projection catheter angiogram shows segmental</a:t>
            </a:r>
          </a:p>
          <a:p>
            <a:r>
              <a:rPr lang="en-US" dirty="0" smtClean="0"/>
              <a:t>stenosis of origin of right upper lobe pulmonary</a:t>
            </a:r>
          </a:p>
          <a:p>
            <a:r>
              <a:rPr lang="en-US" dirty="0" smtClean="0"/>
              <a:t>artery (single arrow). Other </a:t>
            </a:r>
            <a:r>
              <a:rPr lang="en-US" dirty="0" err="1" smtClean="0"/>
              <a:t>stenoses</a:t>
            </a:r>
            <a:r>
              <a:rPr lang="en-US" dirty="0" smtClean="0"/>
              <a:t> are also visible</a:t>
            </a:r>
          </a:p>
          <a:p>
            <a:r>
              <a:rPr lang="en-US" dirty="0" smtClean="0"/>
              <a:t>(double arrows).</a:t>
            </a:r>
            <a:endParaRPr lang="en-US" dirty="0"/>
          </a:p>
        </p:txBody>
      </p:sp>
      <p:sp>
        <p:nvSpPr>
          <p:cNvPr id="4" name="Slide Number Placeholder 3"/>
          <p:cNvSpPr>
            <a:spLocks noGrp="1"/>
          </p:cNvSpPr>
          <p:nvPr>
            <p:ph type="sldNum" sz="quarter" idx="10"/>
          </p:nvPr>
        </p:nvSpPr>
        <p:spPr/>
        <p:txBody>
          <a:bodyPr/>
          <a:lstStyle/>
          <a:p>
            <a:fld id="{070E1D5B-D35F-49BE-BC7C-58B038DF68D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9031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Ultrasound - Doppler ultrasound (ultrasound scan): uses a probe</a:t>
            </a:r>
          </a:p>
          <a:p>
            <a:r>
              <a:rPr lang="en-US" dirty="0" smtClean="0"/>
              <a:t>which is passed over the carotid arteries in the neck. This allows assessment of blood flow and can</a:t>
            </a:r>
          </a:p>
          <a:p>
            <a:r>
              <a:rPr lang="en-US" dirty="0" smtClean="0"/>
              <a:t>detect and monitor the arterial wall and the degree of narrowing.</a:t>
            </a:r>
          </a:p>
          <a:p>
            <a:r>
              <a:rPr lang="en-US" dirty="0" smtClean="0"/>
              <a:t>This illustration shows a normal carotid artery and one from a TA patient. The arrows show the</a:t>
            </a:r>
          </a:p>
          <a:p>
            <a:r>
              <a:rPr lang="en-US" dirty="0" smtClean="0"/>
              <a:t>thickening of the artery wall causing the narrowing of the artery.</a:t>
            </a:r>
            <a:endParaRPr lang="en-US" dirty="0"/>
          </a:p>
        </p:txBody>
      </p:sp>
      <p:sp>
        <p:nvSpPr>
          <p:cNvPr id="4" name="Slide Number Placeholder 3"/>
          <p:cNvSpPr>
            <a:spLocks noGrp="1"/>
          </p:cNvSpPr>
          <p:nvPr>
            <p:ph type="sldNum" sz="quarter" idx="10"/>
          </p:nvPr>
        </p:nvSpPr>
        <p:spPr/>
        <p:txBody>
          <a:bodyPr/>
          <a:lstStyle/>
          <a:p>
            <a:fld id="{8FB55A92-37E3-4D40-80E6-5F533393135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62842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F7551-7C2E-48D4-94F4-8DAA20DC7AC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44881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87B735-3474-47C8-9B26-6E391F187A5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3725725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B735-3474-47C8-9B26-6E391F187A5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53113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B735-3474-47C8-9B26-6E391F187A5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3910344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AFA58E8-580D-4931-8677-EF7795FB3BBD}" type="datetimeFigureOut">
              <a:rPr lang="en-US" smtClean="0"/>
              <a:pPr/>
              <a:t>2/18/2017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FE28787-2C6D-4868-AD5E-CE6DD3224A3F}" type="slidenum">
              <a:rPr lang="en-US" smtClean="0"/>
              <a:pPr/>
              <a:t>‹#›</a:t>
            </a:fld>
            <a:endParaRPr lang="en-US"/>
          </a:p>
        </p:txBody>
      </p:sp>
    </p:spTree>
    <p:extLst>
      <p:ext uri="{BB962C8B-B14F-4D97-AF65-F5344CB8AC3E}">
        <p14:creationId xmlns:p14="http://schemas.microsoft.com/office/powerpoint/2010/main" val="855023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FFE28787-2C6D-4868-AD5E-CE6DD3224A3F}"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644789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AFA58E8-580D-4931-8677-EF7795FB3BBD}" type="datetimeFigureOut">
              <a:rPr lang="en-US" smtClean="0">
                <a:solidFill>
                  <a:prstClr val="white"/>
                </a:solidFill>
              </a:rPr>
              <a:pPr/>
              <a:t>2/18/2017</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FFE28787-2C6D-4868-AD5E-CE6DD3224A3F}" type="slidenum">
              <a:rPr lang="en-US" smtClean="0">
                <a:solidFill>
                  <a:prstClr val="white"/>
                </a:solidFill>
              </a:rPr>
              <a:pPr/>
              <a:t>‹#›</a:t>
            </a:fld>
            <a:endParaRPr lang="en-US">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57663200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AFA58E8-580D-4931-8677-EF7795FB3BBD}" type="datetimeFigureOut">
              <a:rPr lang="en-US" smtClean="0">
                <a:solidFill>
                  <a:prstClr val="white"/>
                </a:solidFill>
              </a:rPr>
              <a:pPr/>
              <a:t>2/18/2017</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FFE28787-2C6D-4868-AD5E-CE6DD3224A3F}"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43767357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FFE28787-2C6D-4868-AD5E-CE6DD3224A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751320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AFA58E8-580D-4931-8677-EF7795FB3BBD}" type="datetimeFigureOut">
              <a:rPr lang="en-US" smtClean="0">
                <a:solidFill>
                  <a:prstClr val="white"/>
                </a:solidFill>
              </a:rPr>
              <a:pPr/>
              <a:t>2/18/2017</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FFE28787-2C6D-4868-AD5E-CE6DD3224A3F}"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67399629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FFE28787-2C6D-4868-AD5E-CE6DD3224A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42343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FFE28787-2C6D-4868-AD5E-CE6DD3224A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881690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B735-3474-47C8-9B26-6E391F187A5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1107724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AFA58E8-580D-4931-8677-EF7795FB3BBD}" type="datetimeFigureOut">
              <a:rPr lang="en-US" smtClean="0">
                <a:solidFill>
                  <a:prstClr val="white"/>
                </a:solidFill>
              </a:rPr>
              <a:pPr/>
              <a:t>2/18/2017</a:t>
            </a:fld>
            <a:endParaRPr lang="en-US">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FE28787-2C6D-4868-AD5E-CE6DD3224A3F}"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372154978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FFE28787-2C6D-4868-AD5E-CE6DD3224A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9292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FFE28787-2C6D-4868-AD5E-CE6DD3224A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9440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87B735-3474-47C8-9B26-6E391F187A57}"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3365684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7B735-3474-47C8-9B26-6E391F187A57}"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485740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7B735-3474-47C8-9B26-6E391F187A57}" type="datetimeFigureOut">
              <a:rPr lang="en-US" smtClean="0"/>
              <a:t>2/18/2017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3941051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87B735-3474-47C8-9B26-6E391F187A57}" type="datetimeFigureOut">
              <a:rPr lang="en-US" smtClean="0"/>
              <a:t>2/18/2017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2648454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7B735-3474-47C8-9B26-6E391F187A57}" type="datetimeFigureOut">
              <a:rPr lang="en-US" smtClean="0"/>
              <a:t>2/18/2017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59648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7B735-3474-47C8-9B26-6E391F187A57}"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176330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7B735-3474-47C8-9B26-6E391F187A57}"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55B9C2-318D-4EE4-8A01-9CD35192415B}" type="slidenum">
              <a:rPr lang="en-US" smtClean="0"/>
              <a:t>‹#›</a:t>
            </a:fld>
            <a:endParaRPr lang="en-US"/>
          </a:p>
        </p:txBody>
      </p:sp>
    </p:spTree>
    <p:extLst>
      <p:ext uri="{BB962C8B-B14F-4D97-AF65-F5344CB8AC3E}">
        <p14:creationId xmlns:p14="http://schemas.microsoft.com/office/powerpoint/2010/main" val="3910526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7B735-3474-47C8-9B26-6E391F187A57}" type="datetimeFigureOut">
              <a:rPr lang="en-US" smtClean="0"/>
              <a:t>2/18/2017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5B9C2-318D-4EE4-8A01-9CD35192415B}" type="slidenum">
              <a:rPr lang="en-US" smtClean="0"/>
              <a:t>‹#›</a:t>
            </a:fld>
            <a:endParaRPr lang="en-US"/>
          </a:p>
        </p:txBody>
      </p:sp>
    </p:spTree>
    <p:extLst>
      <p:ext uri="{BB962C8B-B14F-4D97-AF65-F5344CB8AC3E}">
        <p14:creationId xmlns:p14="http://schemas.microsoft.com/office/powerpoint/2010/main" val="140446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AFA58E8-580D-4931-8677-EF7795FB3BBD}" type="datetimeFigureOut">
              <a:rPr lang="en-US" smtClean="0">
                <a:solidFill>
                  <a:prstClr val="black"/>
                </a:solidFill>
              </a:rPr>
              <a:pPr/>
              <a:t>2/18/2017</a:t>
            </a:fld>
            <a:endParaRPr lang="en-US">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FE28787-2C6D-4868-AD5E-CE6DD3224A3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114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err="1" smtClean="0"/>
              <a:t>Aortoarteritis</a:t>
            </a:r>
            <a:r>
              <a:rPr lang="en-US" dirty="0" smtClean="0"/>
              <a:t>:</a:t>
            </a:r>
            <a:br>
              <a:rPr lang="en-US" dirty="0" smtClean="0"/>
            </a:br>
            <a:r>
              <a:rPr lang="en-US" dirty="0" smtClean="0"/>
              <a:t>Clinical approach and management</a:t>
            </a:r>
            <a:endParaRPr lang="en-US" dirty="0"/>
          </a:p>
        </p:txBody>
      </p:sp>
      <p:sp>
        <p:nvSpPr>
          <p:cNvPr id="7" name="Subtitle 6"/>
          <p:cNvSpPr>
            <a:spLocks noGrp="1"/>
          </p:cNvSpPr>
          <p:nvPr>
            <p:ph type="subTitle" idx="1"/>
          </p:nvPr>
        </p:nvSpPr>
        <p:spPr/>
        <p:txBody>
          <a:bodyPr>
            <a:normAutofit fontScale="92500" lnSpcReduction="20000"/>
          </a:bodyPr>
          <a:lstStyle/>
          <a:p>
            <a:r>
              <a:rPr lang="en-US" dirty="0" smtClean="0"/>
              <a:t>Dr. </a:t>
            </a:r>
            <a:r>
              <a:rPr lang="en-US" dirty="0" err="1" smtClean="0"/>
              <a:t>Jaganmohan</a:t>
            </a:r>
            <a:r>
              <a:rPr lang="en-US" dirty="0" smtClean="0"/>
              <a:t> A </a:t>
            </a:r>
            <a:r>
              <a:rPr lang="en-US" dirty="0" err="1" smtClean="0"/>
              <a:t>Tharakan</a:t>
            </a:r>
            <a:endParaRPr lang="en-US" dirty="0" smtClean="0"/>
          </a:p>
          <a:p>
            <a:r>
              <a:rPr lang="en-US" dirty="0" smtClean="0"/>
              <a:t>Professor of Cardiology</a:t>
            </a:r>
          </a:p>
          <a:p>
            <a:r>
              <a:rPr lang="en-US" dirty="0" smtClean="0"/>
              <a:t>P K Das Institute of Medical Sciences, Palakkad, Kerala</a:t>
            </a:r>
            <a:endParaRPr lang="en-US" dirty="0"/>
          </a:p>
        </p:txBody>
      </p:sp>
    </p:spTree>
    <p:extLst>
      <p:ext uri="{BB962C8B-B14F-4D97-AF65-F5344CB8AC3E}">
        <p14:creationId xmlns:p14="http://schemas.microsoft.com/office/powerpoint/2010/main" val="2750435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315" t="-8073" b="-629"/>
          <a:stretch/>
        </p:blipFill>
        <p:spPr bwMode="auto">
          <a:xfrm>
            <a:off x="0" y="-260350"/>
            <a:ext cx="4379913" cy="711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105400" y="1276851"/>
            <a:ext cx="4038600" cy="3416320"/>
          </a:xfrm>
          <a:prstGeom prst="rect">
            <a:avLst/>
          </a:prstGeom>
        </p:spPr>
        <p:txBody>
          <a:bodyPr wrap="square">
            <a:spAutoFit/>
          </a:bodyPr>
          <a:lstStyle/>
          <a:p>
            <a:r>
              <a:rPr lang="en-US" dirty="0">
                <a:solidFill>
                  <a:prstClr val="black"/>
                </a:solidFill>
              </a:rPr>
              <a:t>(b) chronic phase of TA in descending thoracic aorta showing media (M) at the outer third with clusters of mononuclear cells. Note marked fibrosis of the adventitia (A) </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(c) The cells are lymphocytes, and few plasma cells and </a:t>
            </a:r>
            <a:r>
              <a:rPr lang="en-US" dirty="0" err="1">
                <a:solidFill>
                  <a:prstClr val="black"/>
                </a:solidFill>
              </a:rPr>
              <a:t>histiocytes</a:t>
            </a:r>
            <a:endParaRPr lang="en-US" dirty="0">
              <a:solidFill>
                <a:prstClr val="black"/>
              </a:solidFill>
            </a:endParaRPr>
          </a:p>
        </p:txBody>
      </p:sp>
    </p:spTree>
    <p:extLst>
      <p:ext uri="{BB962C8B-B14F-4D97-AF65-F5344CB8AC3E}">
        <p14:creationId xmlns:p14="http://schemas.microsoft.com/office/powerpoint/2010/main" val="1051810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562"/>
          <a:stretch/>
        </p:blipFill>
        <p:spPr bwMode="auto">
          <a:xfrm>
            <a:off x="457201" y="168223"/>
            <a:ext cx="5791200" cy="5470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5934670"/>
            <a:ext cx="8610600" cy="923330"/>
          </a:xfrm>
          <a:prstGeom prst="rect">
            <a:avLst/>
          </a:prstGeom>
        </p:spPr>
        <p:txBody>
          <a:bodyPr wrap="square">
            <a:spAutoFit/>
          </a:bodyPr>
          <a:lstStyle/>
          <a:p>
            <a:r>
              <a:rPr lang="en-US" dirty="0">
                <a:solidFill>
                  <a:prstClr val="black"/>
                </a:solidFill>
              </a:rPr>
              <a:t>(c) diffuse intimal thickening with superficial scars and furrows of entire descending aorta; (d) the localized disease affecting the descending thoracic aorta (DTA) is abruptly separated from normal abdominal aorta (AA) by a distinct shelf of intimal thickening</a:t>
            </a:r>
          </a:p>
        </p:txBody>
      </p:sp>
    </p:spTree>
    <p:extLst>
      <p:ext uri="{BB962C8B-B14F-4D97-AF65-F5344CB8AC3E}">
        <p14:creationId xmlns:p14="http://schemas.microsoft.com/office/powerpoint/2010/main" val="3359931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900" b="1">
                <a:solidFill>
                  <a:prstClr val="black"/>
                </a:solidFill>
                <a:latin typeface="Arial" charset="0"/>
                <a:cs typeface="Arial" charset="0"/>
              </a:rPr>
              <a:t>Figure 9</a:t>
            </a:r>
          </a:p>
          <a:p>
            <a:pPr eaLnBrk="0" fontAlgn="base" hangingPunct="0">
              <a:spcBef>
                <a:spcPct val="0"/>
              </a:spcBef>
              <a:spcAft>
                <a:spcPct val="0"/>
              </a:spcAft>
            </a:pPr>
            <a:r>
              <a:rPr lang="en-US" sz="800">
                <a:solidFill>
                  <a:prstClr val="black"/>
                </a:solidFill>
                <a:latin typeface="Arial" charset="0"/>
                <a:cs typeface="Arial" charset="0"/>
              </a:rPr>
              <a:t>  </a:t>
            </a:r>
            <a:endParaRPr lang="en-US" sz="31800">
              <a:solidFill>
                <a:prstClr val="black"/>
              </a:solidFill>
              <a:latin typeface="Arial" charset="0"/>
              <a:cs typeface="Arial" charset="0"/>
            </a:endParaRPr>
          </a:p>
        </p:txBody>
      </p:sp>
      <p:pic>
        <p:nvPicPr>
          <p:cNvPr id="5122" name="Picture 2" descr="An external file that holds a picture, illustration, etc.&#10;Object name is APC-6-52-g0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05"/>
            <a:ext cx="9207548" cy="643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94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Aortoarteritis</a:t>
            </a:r>
            <a:r>
              <a:rPr lang="en-US" dirty="0" smtClean="0"/>
              <a:t> - Pathogenesis</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Expression of Heat Shock protein by aortic tissue</a:t>
            </a:r>
          </a:p>
          <a:p>
            <a:r>
              <a:rPr lang="en-US" dirty="0" smtClean="0"/>
              <a:t>Recognized by T4 lymphocytes: triggers secretion of inflammatory cytokines: inflammation/ necrosis/ neovascularization</a:t>
            </a:r>
          </a:p>
          <a:p>
            <a:r>
              <a:rPr lang="en-US" dirty="0" smtClean="0"/>
              <a:t>Further recruitment of B- lymphocytes: anti aortic anti bodies: further inflammatory response</a:t>
            </a:r>
            <a:endParaRPr lang="en-US" dirty="0"/>
          </a:p>
        </p:txBody>
      </p:sp>
    </p:spTree>
    <p:extLst>
      <p:ext uri="{BB962C8B-B14F-4D97-AF65-F5344CB8AC3E}">
        <p14:creationId xmlns:p14="http://schemas.microsoft.com/office/powerpoint/2010/main" val="3611730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514600"/>
            <a:ext cx="8229600" cy="1143000"/>
          </a:xfrm>
        </p:spPr>
        <p:txBody>
          <a:bodyPr/>
          <a:lstStyle/>
          <a:p>
            <a:r>
              <a:rPr lang="en-US" dirty="0" smtClean="0"/>
              <a:t>Clinical presentation</a:t>
            </a:r>
            <a:endParaRPr lang="en-US" dirty="0"/>
          </a:p>
        </p:txBody>
      </p:sp>
    </p:spTree>
    <p:extLst>
      <p:ext uri="{BB962C8B-B14F-4D97-AF65-F5344CB8AC3E}">
        <p14:creationId xmlns:p14="http://schemas.microsoft.com/office/powerpoint/2010/main" val="16965427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TA: Disease progression: 3 stages</a:t>
            </a:r>
            <a:endParaRPr lang="en-US" dirty="0"/>
          </a:p>
        </p:txBody>
      </p:sp>
      <p:sp>
        <p:nvSpPr>
          <p:cNvPr id="3" name="Content Placeholder 2"/>
          <p:cNvSpPr>
            <a:spLocks noGrp="1"/>
          </p:cNvSpPr>
          <p:nvPr>
            <p:ph idx="1"/>
          </p:nvPr>
        </p:nvSpPr>
        <p:spPr>
          <a:xfrm>
            <a:off x="457200" y="1600200"/>
            <a:ext cx="8458200" cy="4800600"/>
          </a:xfrm>
        </p:spPr>
        <p:txBody>
          <a:bodyPr>
            <a:normAutofit fontScale="32500" lnSpcReduction="20000"/>
          </a:bodyPr>
          <a:lstStyle/>
          <a:p>
            <a:pPr marL="0" indent="0">
              <a:buNone/>
            </a:pPr>
            <a:r>
              <a:rPr lang="en-US" sz="7400" b="1" dirty="0" smtClean="0"/>
              <a:t>The disease progression is said to occur in a tri-phasic pattern</a:t>
            </a:r>
          </a:p>
          <a:p>
            <a:endParaRPr lang="en-US" dirty="0"/>
          </a:p>
          <a:p>
            <a:r>
              <a:rPr lang="en-US" sz="7400" dirty="0" smtClean="0"/>
              <a:t>Phase I: The systemic or pre-pulseless phase, </a:t>
            </a:r>
          </a:p>
          <a:p>
            <a:pPr lvl="1"/>
            <a:r>
              <a:rPr lang="en-US" sz="6200" dirty="0" smtClean="0"/>
              <a:t>characterized by constitutional symptoms such as low-grade fever, malaise, night sweats, arthralgia, anorexia, and weight loss. </a:t>
            </a:r>
          </a:p>
          <a:p>
            <a:endParaRPr lang="en-US" sz="5000" dirty="0" smtClean="0"/>
          </a:p>
          <a:p>
            <a:r>
              <a:rPr lang="en-US" sz="7400" dirty="0" smtClean="0"/>
              <a:t>Phase II: The </a:t>
            </a:r>
            <a:r>
              <a:rPr lang="en-US" sz="7400" dirty="0" err="1" smtClean="0"/>
              <a:t>vasculitis</a:t>
            </a:r>
            <a:r>
              <a:rPr lang="en-US" sz="7400" dirty="0" smtClean="0"/>
              <a:t> stage</a:t>
            </a:r>
          </a:p>
          <a:p>
            <a:pPr lvl="1"/>
            <a:r>
              <a:rPr lang="en-US" sz="6200" dirty="0" smtClean="0"/>
              <a:t>constitutional symptoms accompanied by features of vascular involvement like tenderness or pain over vessels (</a:t>
            </a:r>
            <a:r>
              <a:rPr lang="en-US" sz="6200" dirty="0" err="1" smtClean="0"/>
              <a:t>angiodynia</a:t>
            </a:r>
            <a:r>
              <a:rPr lang="en-US" sz="6200" dirty="0" smtClean="0"/>
              <a:t>). </a:t>
            </a:r>
          </a:p>
          <a:p>
            <a:endParaRPr lang="en-US" sz="5000" dirty="0" smtClean="0"/>
          </a:p>
          <a:p>
            <a:r>
              <a:rPr lang="en-US" sz="7400" dirty="0" smtClean="0"/>
              <a:t>Phase III: The fibrotic, occlusive, quiescent, or “burnt-out” phase:</a:t>
            </a:r>
          </a:p>
          <a:p>
            <a:pPr lvl="1"/>
            <a:r>
              <a:rPr lang="en-US" sz="6200" dirty="0" smtClean="0"/>
              <a:t>features of TA (pulseless disease) related to arterial stenosis or occlusion appear.</a:t>
            </a:r>
            <a:r>
              <a:rPr lang="en-US" sz="5000" dirty="0" smtClean="0"/>
              <a:t> </a:t>
            </a:r>
          </a:p>
          <a:p>
            <a:endParaRPr lang="en-US" sz="5000" dirty="0"/>
          </a:p>
          <a:p>
            <a:pPr marL="0" indent="0">
              <a:buNone/>
            </a:pPr>
            <a:r>
              <a:rPr lang="en-US" sz="7400" dirty="0" smtClean="0"/>
              <a:t>Only a minority of patients show such a temporal progression. </a:t>
            </a:r>
            <a:endParaRPr lang="en-US" sz="7400" dirty="0"/>
          </a:p>
        </p:txBody>
      </p:sp>
    </p:spTree>
    <p:extLst>
      <p:ext uri="{BB962C8B-B14F-4D97-AF65-F5344CB8AC3E}">
        <p14:creationId xmlns:p14="http://schemas.microsoft.com/office/powerpoint/2010/main" val="3979852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 Constitutional symptoms</a:t>
            </a:r>
            <a:br>
              <a:rPr lang="en-US" dirty="0" smtClean="0"/>
            </a:br>
            <a:r>
              <a:rPr lang="en-US" dirty="0" smtClean="0"/>
              <a:t>Pre pulseless stage</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u="sng" dirty="0" smtClean="0"/>
              <a:t>Constitutional symptoms </a:t>
            </a:r>
          </a:p>
          <a:p>
            <a:r>
              <a:rPr lang="en-US" dirty="0" smtClean="0"/>
              <a:t>Headache (50-70%)</a:t>
            </a:r>
          </a:p>
          <a:p>
            <a:r>
              <a:rPr lang="en-US" dirty="0" smtClean="0"/>
              <a:t>Malaise (35-65%)</a:t>
            </a:r>
          </a:p>
          <a:p>
            <a:r>
              <a:rPr lang="en-US" dirty="0" err="1" smtClean="0"/>
              <a:t>Arthralgias</a:t>
            </a:r>
            <a:r>
              <a:rPr lang="en-US" dirty="0" smtClean="0"/>
              <a:t> (28-75%)</a:t>
            </a:r>
          </a:p>
          <a:p>
            <a:r>
              <a:rPr lang="en-US" dirty="0" smtClean="0"/>
              <a:t>Fever (9-35%)</a:t>
            </a:r>
          </a:p>
          <a:p>
            <a:r>
              <a:rPr lang="en-US" dirty="0" smtClean="0"/>
              <a:t>Weight loss (10-18%)</a:t>
            </a:r>
          </a:p>
          <a:p>
            <a:pPr lvl="1"/>
            <a:endParaRPr lang="en-US" dirty="0" smtClean="0"/>
          </a:p>
          <a:p>
            <a:pPr lvl="1"/>
            <a:r>
              <a:rPr lang="en-US" dirty="0" smtClean="0"/>
              <a:t>High degree of suspicion as no laboratory tests for </a:t>
            </a:r>
            <a:r>
              <a:rPr lang="en-US" dirty="0" smtClean="0"/>
              <a:t>confirmation)</a:t>
            </a:r>
            <a:endParaRPr lang="en-US" dirty="0" smtClean="0"/>
          </a:p>
          <a:p>
            <a:pPr marL="0" indent="0">
              <a:buNone/>
            </a:pPr>
            <a:endParaRPr lang="en-US" b="1" u="sng"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656475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clinical presentation</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TA sooner or later present with symptoms and signs related to vascular stenosis and/or occlusion</a:t>
            </a:r>
            <a:r>
              <a:rPr lang="en-US" dirty="0" smtClean="0"/>
              <a:t>. </a:t>
            </a:r>
          </a:p>
          <a:p>
            <a:r>
              <a:rPr lang="en-US" b="1" dirty="0" smtClean="0">
                <a:solidFill>
                  <a:srgbClr val="FF0000"/>
                </a:solidFill>
              </a:rPr>
              <a:t>Hypertension : </a:t>
            </a:r>
          </a:p>
          <a:p>
            <a:pPr lvl="1"/>
            <a:r>
              <a:rPr lang="en-US" b="1" dirty="0" smtClean="0">
                <a:solidFill>
                  <a:srgbClr val="FF0000"/>
                </a:solidFill>
              </a:rPr>
              <a:t>with blood pressure differences in the extremities</a:t>
            </a:r>
          </a:p>
          <a:p>
            <a:pPr lvl="1"/>
            <a:r>
              <a:rPr lang="en-US" b="1" dirty="0" smtClean="0">
                <a:solidFill>
                  <a:srgbClr val="FF0000"/>
                </a:solidFill>
              </a:rPr>
              <a:t>pulse deficits, </a:t>
            </a:r>
          </a:p>
          <a:p>
            <a:pPr lvl="1"/>
            <a:r>
              <a:rPr lang="en-US" b="1" dirty="0" smtClean="0">
                <a:solidFill>
                  <a:srgbClr val="FF0000"/>
                </a:solidFill>
              </a:rPr>
              <a:t>bruit, and </a:t>
            </a:r>
          </a:p>
          <a:p>
            <a:pPr lvl="1"/>
            <a:r>
              <a:rPr lang="en-US" b="1" dirty="0" smtClean="0">
                <a:solidFill>
                  <a:srgbClr val="FF0000"/>
                </a:solidFill>
              </a:rPr>
              <a:t>upper and/or lower extremity claudication. </a:t>
            </a:r>
          </a:p>
          <a:p>
            <a:pPr marL="457200" lvl="1" indent="0">
              <a:buNone/>
            </a:pPr>
            <a:endParaRPr lang="en-US" b="1" dirty="0" smtClean="0">
              <a:solidFill>
                <a:srgbClr val="FF0000"/>
              </a:solidFill>
            </a:endParaRPr>
          </a:p>
          <a:p>
            <a:r>
              <a:rPr lang="en-US" b="1" dirty="0" smtClean="0">
                <a:solidFill>
                  <a:srgbClr val="FF0000"/>
                </a:solidFill>
              </a:rPr>
              <a:t>Presentation with heart failure is also common</a:t>
            </a:r>
          </a:p>
          <a:p>
            <a:r>
              <a:rPr lang="en-US" dirty="0" smtClean="0"/>
              <a:t>Neurological, musculoskeletal, and dermatological manifestations are less common. </a:t>
            </a:r>
          </a:p>
          <a:p>
            <a:r>
              <a:rPr lang="en-US" dirty="0" smtClean="0"/>
              <a:t>Around 5% of patients with TA are children and adolescents. Most children are diagnosed between ages 8 and 13 years, and like adults, females outnumber males with a ratio of 3:1.</a:t>
            </a:r>
          </a:p>
          <a:p>
            <a:endParaRPr lang="en-US" dirty="0"/>
          </a:p>
        </p:txBody>
      </p:sp>
    </p:spTree>
    <p:extLst>
      <p:ext uri="{BB962C8B-B14F-4D97-AF65-F5344CB8AC3E}">
        <p14:creationId xmlns:p14="http://schemas.microsoft.com/office/powerpoint/2010/main" val="1929384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Takayasu</a:t>
            </a:r>
            <a:r>
              <a:rPr lang="en-US" dirty="0" smtClean="0"/>
              <a:t> Arteritis: </a:t>
            </a:r>
            <a:br>
              <a:rPr lang="en-US" dirty="0" smtClean="0"/>
            </a:br>
            <a:r>
              <a:rPr lang="en-US" dirty="0" smtClean="0"/>
              <a:t>Cardiovascular manifestations</a:t>
            </a:r>
            <a:endParaRPr lang="en-US" dirty="0"/>
          </a:p>
        </p:txBody>
      </p:sp>
      <p:sp>
        <p:nvSpPr>
          <p:cNvPr id="3" name="Content Placeholder 2"/>
          <p:cNvSpPr>
            <a:spLocks noGrp="1"/>
          </p:cNvSpPr>
          <p:nvPr>
            <p:ph idx="1"/>
          </p:nvPr>
        </p:nvSpPr>
        <p:spPr>
          <a:xfrm>
            <a:off x="0" y="1600200"/>
            <a:ext cx="9144000" cy="5029200"/>
          </a:xfrm>
        </p:spPr>
        <p:txBody>
          <a:bodyPr>
            <a:normAutofit fontScale="62500" lnSpcReduction="20000"/>
          </a:bodyPr>
          <a:lstStyle/>
          <a:p>
            <a:pPr marL="0" indent="0">
              <a:buNone/>
            </a:pPr>
            <a:r>
              <a:rPr lang="en-US" sz="4000" b="1" dirty="0"/>
              <a:t>Cardiac and vascular features 	</a:t>
            </a:r>
          </a:p>
          <a:p>
            <a:r>
              <a:rPr lang="en-US" sz="3800" dirty="0" smtClean="0"/>
              <a:t>Bruit</a:t>
            </a:r>
            <a:r>
              <a:rPr lang="en-US" sz="3800" dirty="0"/>
              <a:t>, with the most common location being the carotid artery </a:t>
            </a:r>
            <a:r>
              <a:rPr lang="en-US" sz="3800" dirty="0" smtClean="0"/>
              <a:t> (80%)  </a:t>
            </a:r>
            <a:endParaRPr lang="en-US" sz="3800" dirty="0"/>
          </a:p>
          <a:p>
            <a:r>
              <a:rPr lang="en-US" sz="3800" dirty="0" smtClean="0"/>
              <a:t>Blood </a:t>
            </a:r>
            <a:r>
              <a:rPr lang="en-US" sz="3800" dirty="0"/>
              <a:t>pressure difference of extremities (45%-69%)</a:t>
            </a:r>
          </a:p>
          <a:p>
            <a:r>
              <a:rPr lang="en-US" sz="3800" dirty="0" smtClean="0"/>
              <a:t>Claudication </a:t>
            </a:r>
            <a:r>
              <a:rPr lang="en-US" sz="3800" dirty="0"/>
              <a:t>(38-81%)</a:t>
            </a:r>
          </a:p>
          <a:p>
            <a:r>
              <a:rPr lang="en-US" sz="3800" dirty="0" err="1" smtClean="0"/>
              <a:t>Carotodynia</a:t>
            </a:r>
            <a:r>
              <a:rPr lang="en-US" sz="3800" dirty="0" smtClean="0"/>
              <a:t> </a:t>
            </a:r>
            <a:r>
              <a:rPr lang="en-US" sz="3800" dirty="0"/>
              <a:t>or vessel tenderness (13-32%)</a:t>
            </a:r>
          </a:p>
          <a:p>
            <a:r>
              <a:rPr lang="en-US" sz="3800" dirty="0" smtClean="0"/>
              <a:t>Hypertension </a:t>
            </a:r>
            <a:r>
              <a:rPr lang="en-US" sz="3800" dirty="0"/>
              <a:t>(28-53%; 58% with renal artery stenosis in one series)</a:t>
            </a:r>
          </a:p>
          <a:p>
            <a:r>
              <a:rPr lang="en-US" sz="3800" dirty="0" smtClean="0"/>
              <a:t>Aortic </a:t>
            </a:r>
            <a:r>
              <a:rPr lang="en-US" sz="3800" dirty="0"/>
              <a:t>regurgitation (20-24%)</a:t>
            </a:r>
          </a:p>
          <a:p>
            <a:r>
              <a:rPr lang="en-US" sz="3800" dirty="0" smtClean="0"/>
              <a:t>Raynaud’s </a:t>
            </a:r>
            <a:r>
              <a:rPr lang="en-US" sz="3800" dirty="0"/>
              <a:t>syndrome (15%)</a:t>
            </a:r>
          </a:p>
          <a:p>
            <a:r>
              <a:rPr lang="en-US" sz="3800" dirty="0" smtClean="0"/>
              <a:t>Pericarditis </a:t>
            </a:r>
            <a:r>
              <a:rPr lang="en-US" sz="3800" dirty="0"/>
              <a:t>(&lt;8%)</a:t>
            </a:r>
          </a:p>
          <a:p>
            <a:r>
              <a:rPr lang="en-US" sz="3800" dirty="0" smtClean="0"/>
              <a:t>Congestive </a:t>
            </a:r>
            <a:r>
              <a:rPr lang="en-US" sz="3800" dirty="0"/>
              <a:t>heart failure (&lt;7%)</a:t>
            </a:r>
          </a:p>
          <a:p>
            <a:r>
              <a:rPr lang="en-US" sz="3800" dirty="0" smtClean="0"/>
              <a:t>Myocardial </a:t>
            </a:r>
            <a:r>
              <a:rPr lang="en-US" sz="3800" dirty="0"/>
              <a:t>infarction (&lt;3%)</a:t>
            </a:r>
          </a:p>
          <a:p>
            <a:endParaRPr lang="en-US" sz="3800" dirty="0"/>
          </a:p>
        </p:txBody>
      </p:sp>
    </p:spTree>
    <p:extLst>
      <p:ext uri="{BB962C8B-B14F-4D97-AF65-F5344CB8AC3E}">
        <p14:creationId xmlns:p14="http://schemas.microsoft.com/office/powerpoint/2010/main" val="1441093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 </a:t>
            </a:r>
            <a:r>
              <a:rPr lang="en-US" dirty="0" err="1" smtClean="0"/>
              <a:t>Neuro</a:t>
            </a:r>
            <a:r>
              <a:rPr lang="en-US" dirty="0" smtClean="0"/>
              <a:t>/ dermatological symptoms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u="sng" dirty="0" smtClean="0"/>
              <a:t>Neurologic features ( vascular ischemia)</a:t>
            </a:r>
          </a:p>
          <a:p>
            <a:r>
              <a:rPr lang="en-US" dirty="0" smtClean="0"/>
              <a:t>Headache (50-70%)</a:t>
            </a:r>
          </a:p>
          <a:p>
            <a:r>
              <a:rPr lang="en-US" dirty="0" smtClean="0"/>
              <a:t>Visual disturbance (16-35%) - Strong association with common carotid and vertebral artery disease</a:t>
            </a:r>
          </a:p>
          <a:p>
            <a:r>
              <a:rPr lang="en-US" dirty="0" smtClean="0"/>
              <a:t>Stroke (5-9%)</a:t>
            </a:r>
          </a:p>
          <a:p>
            <a:r>
              <a:rPr lang="en-US" dirty="0" smtClean="0"/>
              <a:t>Transient ischemic attacks (3-7%)</a:t>
            </a:r>
          </a:p>
          <a:p>
            <a:r>
              <a:rPr lang="en-US" dirty="0" smtClean="0"/>
              <a:t>Seizures (0-20%)</a:t>
            </a:r>
          </a:p>
          <a:p>
            <a:pPr marL="0" indent="0">
              <a:buNone/>
            </a:pPr>
            <a:r>
              <a:rPr lang="en-US" dirty="0" smtClean="0"/>
              <a:t> </a:t>
            </a:r>
            <a:r>
              <a:rPr lang="en-US" b="1" u="sng" dirty="0" smtClean="0"/>
              <a:t>Dermatologic manifestations</a:t>
            </a:r>
            <a:endParaRPr lang="en-US" dirty="0" smtClean="0"/>
          </a:p>
          <a:p>
            <a:r>
              <a:rPr lang="en-US" dirty="0" smtClean="0"/>
              <a:t>Erythema </a:t>
            </a:r>
            <a:r>
              <a:rPr lang="en-US" dirty="0" err="1" smtClean="0"/>
              <a:t>nodosum</a:t>
            </a:r>
            <a:r>
              <a:rPr lang="en-US" dirty="0" smtClean="0"/>
              <a:t> (6-19%)</a:t>
            </a:r>
          </a:p>
          <a:p>
            <a:r>
              <a:rPr lang="en-US" dirty="0" smtClean="0"/>
              <a:t>Ulcerated </a:t>
            </a:r>
            <a:r>
              <a:rPr lang="en-US" dirty="0" err="1" smtClean="0"/>
              <a:t>subacute</a:t>
            </a:r>
            <a:r>
              <a:rPr lang="en-US" dirty="0" smtClean="0"/>
              <a:t> nodular lesions (&lt;2.5%)</a:t>
            </a:r>
          </a:p>
          <a:p>
            <a:r>
              <a:rPr lang="en-US" dirty="0" err="1" smtClean="0"/>
              <a:t>Pyoderma</a:t>
            </a:r>
            <a:r>
              <a:rPr lang="en-US" dirty="0" smtClean="0"/>
              <a:t> </a:t>
            </a:r>
            <a:r>
              <a:rPr lang="en-US" dirty="0" err="1" smtClean="0"/>
              <a:t>gangrenosum</a:t>
            </a:r>
            <a:r>
              <a:rPr lang="en-US" dirty="0" smtClean="0"/>
              <a:t> (&lt;1%)</a:t>
            </a:r>
          </a:p>
          <a:p>
            <a:endParaRPr lang="en-US" dirty="0" smtClean="0"/>
          </a:p>
          <a:p>
            <a:endParaRPr lang="en-US" dirty="0"/>
          </a:p>
        </p:txBody>
      </p:sp>
    </p:spTree>
    <p:extLst>
      <p:ext uri="{BB962C8B-B14F-4D97-AF65-F5344CB8AC3E}">
        <p14:creationId xmlns:p14="http://schemas.microsoft.com/office/powerpoint/2010/main" val="1015118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Takayasu</a:t>
            </a:r>
            <a:r>
              <a:rPr lang="en-US" dirty="0" smtClean="0"/>
              <a:t> Arteritis : History</a:t>
            </a:r>
            <a:endParaRPr lang="en-US" dirty="0"/>
          </a:p>
        </p:txBody>
      </p:sp>
      <p:sp>
        <p:nvSpPr>
          <p:cNvPr id="3" name="Content Placeholder 2"/>
          <p:cNvSpPr>
            <a:spLocks noGrp="1"/>
          </p:cNvSpPr>
          <p:nvPr>
            <p:ph idx="1"/>
          </p:nvPr>
        </p:nvSpPr>
        <p:spPr>
          <a:xfrm>
            <a:off x="457200" y="1143000"/>
            <a:ext cx="8229600" cy="5257800"/>
          </a:xfrm>
        </p:spPr>
        <p:txBody>
          <a:bodyPr>
            <a:noAutofit/>
          </a:bodyPr>
          <a:lstStyle/>
          <a:p>
            <a:r>
              <a:rPr lang="en-US" sz="2400" b="1" dirty="0" smtClean="0"/>
              <a:t>1830:  </a:t>
            </a:r>
            <a:r>
              <a:rPr lang="en-US" sz="2400" b="1" dirty="0"/>
              <a:t>Yamamoto </a:t>
            </a:r>
            <a:r>
              <a:rPr lang="en-US" sz="2400" dirty="0"/>
              <a:t>described the case of </a:t>
            </a:r>
            <a:r>
              <a:rPr lang="en-US" sz="2400" dirty="0" smtClean="0"/>
              <a:t>a 45 </a:t>
            </a:r>
            <a:r>
              <a:rPr lang="en-US" sz="2400" dirty="0"/>
              <a:t>year old man with persistent fever who </a:t>
            </a:r>
            <a:r>
              <a:rPr lang="en-US" sz="2400" dirty="0" smtClean="0"/>
              <a:t>developed impalpable </a:t>
            </a:r>
            <a:r>
              <a:rPr lang="en-US" sz="2400" dirty="0"/>
              <a:t>upper limb and carotid </a:t>
            </a:r>
            <a:r>
              <a:rPr lang="en-US" sz="2400" dirty="0" smtClean="0"/>
              <a:t>pulses associated </a:t>
            </a:r>
            <a:r>
              <a:rPr lang="en-US" sz="2400" dirty="0"/>
              <a:t>with weight loss and </a:t>
            </a:r>
            <a:r>
              <a:rPr lang="en-US" sz="2400" dirty="0" err="1"/>
              <a:t>dyspnoea</a:t>
            </a:r>
            <a:r>
              <a:rPr lang="en-US" sz="2400" dirty="0" smtClean="0"/>
              <a:t>.</a:t>
            </a:r>
          </a:p>
          <a:p>
            <a:r>
              <a:rPr lang="en-US" sz="2400" b="1" dirty="0" smtClean="0"/>
              <a:t>1905:  </a:t>
            </a:r>
            <a:r>
              <a:rPr lang="en-US" sz="2400" b="1" dirty="0" err="1" smtClean="0"/>
              <a:t>Takayasu</a:t>
            </a:r>
            <a:r>
              <a:rPr lang="en-US" sz="2400" b="1" dirty="0" smtClean="0"/>
              <a:t> </a:t>
            </a:r>
            <a:r>
              <a:rPr lang="en-US" sz="2400" dirty="0" smtClean="0"/>
              <a:t>presented </a:t>
            </a:r>
            <a:r>
              <a:rPr lang="en-US" sz="2400" dirty="0"/>
              <a:t>the case </a:t>
            </a:r>
            <a:r>
              <a:rPr lang="en-US" sz="2400" dirty="0" smtClean="0"/>
              <a:t>of a </a:t>
            </a:r>
            <a:r>
              <a:rPr lang="en-US" sz="2400" dirty="0"/>
              <a:t>21 year old woman with characteristic </a:t>
            </a:r>
            <a:r>
              <a:rPr lang="en-US" sz="2400" dirty="0" smtClean="0"/>
              <a:t>fundal </a:t>
            </a:r>
            <a:r>
              <a:rPr lang="en-US" sz="2400" dirty="0" err="1" smtClean="0"/>
              <a:t>arterio</a:t>
            </a:r>
            <a:r>
              <a:rPr lang="en-US" sz="2400" dirty="0" smtClean="0"/>
              <a:t>-venous anastomosis.</a:t>
            </a:r>
          </a:p>
          <a:p>
            <a:r>
              <a:rPr lang="en-US" sz="2400" b="1" dirty="0" smtClean="0"/>
              <a:t>1905: </a:t>
            </a:r>
            <a:r>
              <a:rPr lang="en-US" sz="2400" b="1" dirty="0" err="1" smtClean="0"/>
              <a:t>Onishi</a:t>
            </a:r>
            <a:r>
              <a:rPr lang="en-US" sz="2400" b="1" dirty="0" smtClean="0"/>
              <a:t> </a:t>
            </a:r>
            <a:r>
              <a:rPr lang="en-US" sz="2400" b="1" dirty="0"/>
              <a:t>and </a:t>
            </a:r>
            <a:r>
              <a:rPr lang="en-US" sz="2400" b="1" dirty="0" smtClean="0"/>
              <a:t>Kagoshima</a:t>
            </a:r>
            <a:r>
              <a:rPr lang="en-US" sz="2400" dirty="0" smtClean="0"/>
              <a:t>:   described </a:t>
            </a:r>
            <a:r>
              <a:rPr lang="en-US" sz="2400" dirty="0"/>
              <a:t>similar </a:t>
            </a:r>
            <a:r>
              <a:rPr lang="en-US" sz="2400" dirty="0" smtClean="0"/>
              <a:t>cases associated </a:t>
            </a:r>
            <a:r>
              <a:rPr lang="en-US" sz="2400" dirty="0"/>
              <a:t>with absent radial pulses</a:t>
            </a:r>
            <a:r>
              <a:rPr lang="en-US" sz="2400" dirty="0" smtClean="0"/>
              <a:t>.</a:t>
            </a:r>
          </a:p>
          <a:p>
            <a:r>
              <a:rPr lang="en-US" sz="2400" b="1" dirty="0" smtClean="0"/>
              <a:t>1920:</a:t>
            </a:r>
            <a:r>
              <a:rPr lang="en-US" sz="2400" dirty="0" smtClean="0"/>
              <a:t>  First </a:t>
            </a:r>
            <a:r>
              <a:rPr lang="en-US" sz="2400" dirty="0"/>
              <a:t>postmortem case of a 25 year old </a:t>
            </a:r>
            <a:r>
              <a:rPr lang="en-US" sz="2400" dirty="0" smtClean="0"/>
              <a:t>woman demonstrated pan-arteritis </a:t>
            </a:r>
            <a:r>
              <a:rPr lang="en-US" sz="2400" dirty="0"/>
              <a:t>and suggested that </a:t>
            </a:r>
            <a:r>
              <a:rPr lang="en-US" sz="2400" dirty="0" smtClean="0"/>
              <a:t>the fundal </a:t>
            </a:r>
            <a:r>
              <a:rPr lang="en-US" sz="2400" dirty="0"/>
              <a:t>appearances resulted from </a:t>
            </a:r>
            <a:r>
              <a:rPr lang="en-US" sz="2400" dirty="0" smtClean="0"/>
              <a:t>retinal </a:t>
            </a:r>
            <a:r>
              <a:rPr lang="en-US" sz="2400" dirty="0" err="1" smtClean="0"/>
              <a:t>ischaemia</a:t>
            </a:r>
            <a:r>
              <a:rPr lang="en-US" sz="2400" dirty="0" smtClean="0"/>
              <a:t>.</a:t>
            </a:r>
          </a:p>
          <a:p>
            <a:r>
              <a:rPr lang="en-US" sz="2400" b="1" dirty="0" smtClean="0"/>
              <a:t>1951: </a:t>
            </a:r>
            <a:r>
              <a:rPr lang="en-US" sz="2400" b="1" dirty="0"/>
              <a:t>Shimizu and </a:t>
            </a:r>
            <a:r>
              <a:rPr lang="en-US" sz="2400" b="1" dirty="0" smtClean="0"/>
              <a:t>Sano</a:t>
            </a:r>
            <a:r>
              <a:rPr lang="en-US" sz="2400" dirty="0" smtClean="0"/>
              <a:t>:  summarized the </a:t>
            </a:r>
            <a:r>
              <a:rPr lang="en-US" sz="2400" dirty="0"/>
              <a:t>clinical features of this “</a:t>
            </a:r>
            <a:r>
              <a:rPr lang="en-US" sz="2400" dirty="0" smtClean="0"/>
              <a:t>pulseless disease”.</a:t>
            </a:r>
            <a:endParaRPr lang="en-US" sz="2400" dirty="0"/>
          </a:p>
        </p:txBody>
      </p:sp>
    </p:spTree>
    <p:extLst>
      <p:ext uri="{BB962C8B-B14F-4D97-AF65-F5344CB8AC3E}">
        <p14:creationId xmlns:p14="http://schemas.microsoft.com/office/powerpoint/2010/main" val="1583234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7840" y="2713038"/>
            <a:ext cx="8229600" cy="1143000"/>
          </a:xfrm>
        </p:spPr>
        <p:txBody>
          <a:bodyPr/>
          <a:lstStyle/>
          <a:p>
            <a:r>
              <a:rPr lang="en-US" dirty="0" err="1" smtClean="0"/>
              <a:t>Takayasu</a:t>
            </a:r>
            <a:r>
              <a:rPr lang="en-US" dirty="0" smtClean="0"/>
              <a:t> arteritis: Diagnosis</a:t>
            </a:r>
            <a:endParaRPr lang="en-US" dirty="0"/>
          </a:p>
        </p:txBody>
      </p:sp>
    </p:spTree>
    <p:extLst>
      <p:ext uri="{BB962C8B-B14F-4D97-AF65-F5344CB8AC3E}">
        <p14:creationId xmlns:p14="http://schemas.microsoft.com/office/powerpoint/2010/main" val="1481851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3337"/>
            <a:ext cx="8229600" cy="1143000"/>
          </a:xfrm>
          <a:ln w="38100">
            <a:solidFill>
              <a:schemeClr val="tx1"/>
            </a:solidFill>
          </a:ln>
        </p:spPr>
        <p:txBody>
          <a:bodyPr/>
          <a:lstStyle/>
          <a:p>
            <a:r>
              <a:rPr lang="en-US" dirty="0" smtClean="0"/>
              <a:t>Ishikawa’s criteria - 1988</a:t>
            </a:r>
            <a:endParaRPr lang="en-IN"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6" t="10215" r="10336" b="27392"/>
          <a:stretch/>
        </p:blipFill>
        <p:spPr bwMode="auto">
          <a:xfrm>
            <a:off x="86897" y="1295400"/>
            <a:ext cx="680481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984776" y="2274838"/>
            <a:ext cx="1763688" cy="3416320"/>
          </a:xfrm>
          <a:prstGeom prst="rect">
            <a:avLst/>
          </a:prstGeom>
        </p:spPr>
        <p:txBody>
          <a:bodyPr wrap="square">
            <a:spAutoFit/>
          </a:bodyPr>
          <a:lstStyle/>
          <a:p>
            <a:r>
              <a:rPr lang="en-US" dirty="0">
                <a:solidFill>
                  <a:srgbClr val="FF0000"/>
                </a:solidFill>
              </a:rPr>
              <a:t>obligatory  </a:t>
            </a:r>
            <a:br>
              <a:rPr lang="en-US" dirty="0">
                <a:solidFill>
                  <a:srgbClr val="FF0000"/>
                </a:solidFill>
              </a:rPr>
            </a:br>
            <a:r>
              <a:rPr lang="en-US" dirty="0">
                <a:solidFill>
                  <a:srgbClr val="FF0000"/>
                </a:solidFill>
              </a:rPr>
              <a:t>criterion </a:t>
            </a:r>
            <a:br>
              <a:rPr lang="en-US" dirty="0">
                <a:solidFill>
                  <a:srgbClr val="FF0000"/>
                </a:solidFill>
              </a:rPr>
            </a:br>
            <a:r>
              <a:rPr lang="en-US" dirty="0">
                <a:solidFill>
                  <a:srgbClr val="FF0000"/>
                </a:solidFill>
              </a:rPr>
              <a:t>     +  </a:t>
            </a:r>
            <a:br>
              <a:rPr lang="en-US" dirty="0">
                <a:solidFill>
                  <a:srgbClr val="FF0000"/>
                </a:solidFill>
              </a:rPr>
            </a:br>
            <a:r>
              <a:rPr lang="en-US" dirty="0">
                <a:solidFill>
                  <a:srgbClr val="FF0000"/>
                </a:solidFill>
              </a:rPr>
              <a:t>two  major criteria </a:t>
            </a:r>
            <a:br>
              <a:rPr lang="en-US" dirty="0">
                <a:solidFill>
                  <a:srgbClr val="FF0000"/>
                </a:solidFill>
              </a:rPr>
            </a:br>
            <a:r>
              <a:rPr lang="en-US" dirty="0">
                <a:solidFill>
                  <a:srgbClr val="FF0000"/>
                </a:solidFill>
              </a:rPr>
              <a:t>       or</a:t>
            </a:r>
            <a:br>
              <a:rPr lang="en-US" dirty="0">
                <a:solidFill>
                  <a:srgbClr val="FF0000"/>
                </a:solidFill>
              </a:rPr>
            </a:br>
            <a:r>
              <a:rPr lang="en-US" dirty="0">
                <a:solidFill>
                  <a:srgbClr val="FF0000"/>
                </a:solidFill>
              </a:rPr>
              <a:t>one  major and two or more minor criteria</a:t>
            </a:r>
            <a:br>
              <a:rPr lang="en-US" dirty="0">
                <a:solidFill>
                  <a:srgbClr val="FF0000"/>
                </a:solidFill>
              </a:rPr>
            </a:br>
            <a:r>
              <a:rPr lang="en-US" dirty="0">
                <a:solidFill>
                  <a:srgbClr val="FF0000"/>
                </a:solidFill>
              </a:rPr>
              <a:t>        or</a:t>
            </a:r>
            <a:br>
              <a:rPr lang="en-US" dirty="0">
                <a:solidFill>
                  <a:srgbClr val="FF0000"/>
                </a:solidFill>
              </a:rPr>
            </a:br>
            <a:r>
              <a:rPr lang="en-US" dirty="0">
                <a:solidFill>
                  <a:srgbClr val="FF0000"/>
                </a:solidFill>
              </a:rPr>
              <a:t>four more minor criteria</a:t>
            </a:r>
            <a:endParaRPr lang="en-IN" dirty="0">
              <a:solidFill>
                <a:srgbClr val="FF0000"/>
              </a:solidFill>
            </a:endParaRPr>
          </a:p>
        </p:txBody>
      </p:sp>
      <p:sp>
        <p:nvSpPr>
          <p:cNvPr id="6" name="TextBox 3"/>
          <p:cNvSpPr txBox="1"/>
          <p:nvPr/>
        </p:nvSpPr>
        <p:spPr>
          <a:xfrm>
            <a:off x="441305" y="6213211"/>
            <a:ext cx="60960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i="1" dirty="0" smtClean="0">
                <a:solidFill>
                  <a:prstClr val="black"/>
                </a:solidFill>
              </a:rPr>
              <a:t>Sensitivity in Indians – 60.4%, specificity - 95%. </a:t>
            </a:r>
          </a:p>
        </p:txBody>
      </p:sp>
      <p:cxnSp>
        <p:nvCxnSpPr>
          <p:cNvPr id="5" name="Straight Connector 4"/>
          <p:cNvCxnSpPr/>
          <p:nvPr/>
        </p:nvCxnSpPr>
        <p:spPr>
          <a:xfrm>
            <a:off x="304800" y="3581400"/>
            <a:ext cx="12192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 y="3886200"/>
            <a:ext cx="25146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5513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Sharma et al:  Modification of Ishikawa’s criteria</a:t>
            </a:r>
            <a:endParaRPr lang="en-IN" dirty="0"/>
          </a:p>
        </p:txBody>
      </p:sp>
      <p:sp>
        <p:nvSpPr>
          <p:cNvPr id="5" name="Content Placeholder 4"/>
          <p:cNvSpPr>
            <a:spLocks noGrp="1"/>
          </p:cNvSpPr>
          <p:nvPr>
            <p:ph idx="1"/>
          </p:nvPr>
        </p:nvSpPr>
        <p:spPr>
          <a:xfrm>
            <a:off x="457200" y="1888232"/>
            <a:ext cx="8229600" cy="2980928"/>
          </a:xfrm>
        </p:spPr>
        <p:txBody>
          <a:bodyPr>
            <a:normAutofit fontScale="92500" lnSpcReduction="10000"/>
          </a:bodyPr>
          <a:lstStyle/>
          <a:p>
            <a:r>
              <a:rPr lang="en-US" dirty="0"/>
              <a:t>No obligatory criteria</a:t>
            </a:r>
          </a:p>
          <a:p>
            <a:r>
              <a:rPr lang="en-US" dirty="0" smtClean="0"/>
              <a:t>Major criteria include </a:t>
            </a:r>
            <a:r>
              <a:rPr lang="en-US" dirty="0"/>
              <a:t>characteristic </a:t>
            </a:r>
            <a:r>
              <a:rPr lang="en-US" dirty="0" smtClean="0"/>
              <a:t>symptoms &amp; signs  </a:t>
            </a:r>
          </a:p>
          <a:p>
            <a:r>
              <a:rPr lang="en-US" dirty="0" smtClean="0"/>
              <a:t>Inclusion </a:t>
            </a:r>
            <a:r>
              <a:rPr lang="en-US" dirty="0"/>
              <a:t>of </a:t>
            </a:r>
            <a:r>
              <a:rPr lang="en-US" dirty="0" smtClean="0"/>
              <a:t>Infra-renal abdominal </a:t>
            </a:r>
            <a:r>
              <a:rPr lang="en-US" dirty="0"/>
              <a:t>aortic lesion</a:t>
            </a:r>
          </a:p>
          <a:p>
            <a:r>
              <a:rPr lang="en-US" dirty="0"/>
              <a:t>Coronary artery involvement</a:t>
            </a:r>
          </a:p>
          <a:p>
            <a:r>
              <a:rPr lang="en-US" dirty="0" smtClean="0">
                <a:solidFill>
                  <a:srgbClr val="FF0000"/>
                </a:solidFill>
              </a:rPr>
              <a:t>Sensitivity  </a:t>
            </a:r>
            <a:r>
              <a:rPr lang="en-US" dirty="0">
                <a:solidFill>
                  <a:srgbClr val="FF0000"/>
                </a:solidFill>
              </a:rPr>
              <a:t>92.5% and Specificity 95%</a:t>
            </a:r>
          </a:p>
          <a:p>
            <a:endParaRPr lang="en-IN" dirty="0"/>
          </a:p>
        </p:txBody>
      </p:sp>
    </p:spTree>
    <p:extLst>
      <p:ext uri="{BB962C8B-B14F-4D97-AF65-F5344CB8AC3E}">
        <p14:creationId xmlns:p14="http://schemas.microsoft.com/office/powerpoint/2010/main" val="2478964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909" t="10561" r="17771" b="12500"/>
          <a:stretch/>
        </p:blipFill>
        <p:spPr bwMode="auto">
          <a:xfrm>
            <a:off x="0" y="533400"/>
            <a:ext cx="914399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358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2800" dirty="0" smtClean="0"/>
              <a:t>The American College of Rheumatology  criteria for </a:t>
            </a:r>
            <a:r>
              <a:rPr lang="en-US" sz="2800" dirty="0" err="1" smtClean="0"/>
              <a:t>Takayasu</a:t>
            </a:r>
            <a:r>
              <a:rPr lang="en-US" sz="2800" dirty="0" smtClean="0"/>
              <a:t> Arteritis</a:t>
            </a:r>
            <a:endParaRPr lang="en-US" sz="2000" dirty="0"/>
          </a:p>
        </p:txBody>
      </p:sp>
      <p:sp>
        <p:nvSpPr>
          <p:cNvPr id="3" name="Content Placeholder 2"/>
          <p:cNvSpPr>
            <a:spLocks noGrp="1"/>
          </p:cNvSpPr>
          <p:nvPr>
            <p:ph idx="1"/>
          </p:nvPr>
        </p:nvSpPr>
        <p:spPr>
          <a:xfrm>
            <a:off x="457200" y="1447800"/>
            <a:ext cx="8458200" cy="5105400"/>
          </a:xfrm>
        </p:spPr>
        <p:txBody>
          <a:bodyPr>
            <a:normAutofit fontScale="77500" lnSpcReduction="20000"/>
          </a:bodyPr>
          <a:lstStyle/>
          <a:p>
            <a:endParaRPr lang="en-US" dirty="0" smtClean="0"/>
          </a:p>
          <a:p>
            <a:r>
              <a:rPr lang="en-US" sz="3400" dirty="0" smtClean="0"/>
              <a:t>Age of 40 years or younger at disease onset</a:t>
            </a:r>
          </a:p>
          <a:p>
            <a:r>
              <a:rPr lang="en-US" sz="3400" dirty="0" smtClean="0"/>
              <a:t>Claudication of the extremities</a:t>
            </a:r>
          </a:p>
          <a:p>
            <a:r>
              <a:rPr lang="en-US" sz="3400" dirty="0" smtClean="0"/>
              <a:t>Decreased pulsation of one or both brachial arteries</a:t>
            </a:r>
          </a:p>
          <a:p>
            <a:r>
              <a:rPr lang="en-US" sz="3400" dirty="0" smtClean="0"/>
              <a:t>Difference of at least 10 mm Hg in systolic blood pressure between arms</a:t>
            </a:r>
          </a:p>
          <a:p>
            <a:r>
              <a:rPr lang="en-US" sz="3400" dirty="0" smtClean="0"/>
              <a:t>Bruit over one or both </a:t>
            </a:r>
            <a:r>
              <a:rPr lang="en-US" sz="3400" dirty="0" err="1" smtClean="0"/>
              <a:t>subclavian</a:t>
            </a:r>
            <a:r>
              <a:rPr lang="en-US" sz="3400" dirty="0" smtClean="0"/>
              <a:t> arteries or the abdominal aorta</a:t>
            </a:r>
          </a:p>
          <a:p>
            <a:r>
              <a:rPr lang="en-US" sz="3400" dirty="0" err="1" smtClean="0"/>
              <a:t>Arteriographic</a:t>
            </a:r>
            <a:r>
              <a:rPr lang="en-US" sz="3400" dirty="0" smtClean="0"/>
              <a:t> narrowing or occlusion of the entire aorta, its primary branches, or large arteries in the upper or lower extremities</a:t>
            </a:r>
            <a:endParaRPr lang="en-US" sz="3400" dirty="0"/>
          </a:p>
          <a:p>
            <a:pPr marL="0" indent="0">
              <a:buNone/>
            </a:pPr>
            <a:r>
              <a:rPr lang="en-US" sz="3400" b="1" dirty="0" smtClean="0">
                <a:solidFill>
                  <a:srgbClr val="FF0000"/>
                </a:solidFill>
              </a:rPr>
              <a:t>(</a:t>
            </a:r>
            <a:r>
              <a:rPr lang="en-US" sz="3400" b="1" dirty="0">
                <a:solidFill>
                  <a:srgbClr val="FF0000"/>
                </a:solidFill>
              </a:rPr>
              <a:t>3 of 6 criteria are necessary). The presence of any 3 or more criteria yields a sensitivity of 90.5% and a specificity of 97.8</a:t>
            </a:r>
            <a:r>
              <a:rPr lang="en-US" sz="3400" b="1" dirty="0" smtClean="0">
                <a:solidFill>
                  <a:srgbClr val="FF0000"/>
                </a:solidFill>
              </a:rPr>
              <a:t>%.</a:t>
            </a:r>
          </a:p>
          <a:p>
            <a:endParaRPr lang="en-US" sz="3400" dirty="0"/>
          </a:p>
          <a:p>
            <a:endParaRPr lang="en-US" sz="3400" dirty="0" smtClean="0"/>
          </a:p>
          <a:p>
            <a:endParaRPr lang="en-US" dirty="0"/>
          </a:p>
        </p:txBody>
      </p:sp>
    </p:spTree>
    <p:extLst>
      <p:ext uri="{BB962C8B-B14F-4D97-AF65-F5344CB8AC3E}">
        <p14:creationId xmlns:p14="http://schemas.microsoft.com/office/powerpoint/2010/main" val="1584305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4762"/>
            <a:ext cx="6019800" cy="838200"/>
          </a:xfrm>
        </p:spPr>
        <p:txBody>
          <a:bodyPr>
            <a:normAutofit/>
          </a:bodyPr>
          <a:lstStyle/>
          <a:p>
            <a:r>
              <a:rPr lang="en-US" sz="3600" dirty="0" smtClean="0"/>
              <a:t>Distribution of arterial lesions</a:t>
            </a:r>
            <a:endParaRPr lang="en-IN" sz="3600" dirty="0"/>
          </a:p>
        </p:txBody>
      </p:sp>
      <p:pic>
        <p:nvPicPr>
          <p:cNvPr id="11266"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16810"/>
          <a:stretch/>
        </p:blipFill>
        <p:spPr bwMode="auto">
          <a:xfrm>
            <a:off x="914400" y="763226"/>
            <a:ext cx="6999986" cy="610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73565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Takayasu</a:t>
            </a:r>
            <a:r>
              <a:rPr lang="en-US" dirty="0" smtClean="0"/>
              <a:t> Arteritis: </a:t>
            </a:r>
            <a:br>
              <a:rPr lang="en-US" dirty="0" smtClean="0"/>
            </a:br>
            <a:r>
              <a:rPr lang="en-US" dirty="0" smtClean="0"/>
              <a:t>Arterial involvement (contd.)</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a:t>
            </a:r>
            <a:r>
              <a:rPr lang="en-US" dirty="0" err="1"/>
              <a:t>infrarenal</a:t>
            </a:r>
            <a:r>
              <a:rPr lang="en-US" dirty="0"/>
              <a:t> aorta or the iliac vessels are not usually involved in </a:t>
            </a:r>
            <a:r>
              <a:rPr lang="en-US" dirty="0" err="1"/>
              <a:t>Takayasu’s</a:t>
            </a:r>
            <a:r>
              <a:rPr lang="en-US" dirty="0"/>
              <a:t> arteritis in japan. </a:t>
            </a:r>
          </a:p>
          <a:p>
            <a:r>
              <a:rPr lang="en-US" dirty="0"/>
              <a:t>The inferior </a:t>
            </a:r>
            <a:r>
              <a:rPr lang="en-US" dirty="0" err="1"/>
              <a:t>mesentric</a:t>
            </a:r>
            <a:r>
              <a:rPr lang="en-US" dirty="0"/>
              <a:t> artery is rarely involved. </a:t>
            </a:r>
          </a:p>
          <a:p>
            <a:r>
              <a:rPr lang="en-US" dirty="0">
                <a:solidFill>
                  <a:srgbClr val="FF0000"/>
                </a:solidFill>
              </a:rPr>
              <a:t>Unlike </a:t>
            </a:r>
            <a:r>
              <a:rPr lang="en-US" dirty="0" err="1">
                <a:solidFill>
                  <a:srgbClr val="FF0000"/>
                </a:solidFill>
              </a:rPr>
              <a:t>coarctation</a:t>
            </a:r>
            <a:r>
              <a:rPr lang="en-US" dirty="0">
                <a:solidFill>
                  <a:srgbClr val="FF0000"/>
                </a:solidFill>
              </a:rPr>
              <a:t> of the aorta, intercostal collaterals rarely occur as the diffuse intimal disease in the aorta also involves the </a:t>
            </a:r>
            <a:r>
              <a:rPr lang="en-US" dirty="0" err="1">
                <a:solidFill>
                  <a:srgbClr val="FF0000"/>
                </a:solidFill>
              </a:rPr>
              <a:t>ostia</a:t>
            </a:r>
            <a:r>
              <a:rPr lang="en-US" dirty="0">
                <a:solidFill>
                  <a:srgbClr val="FF0000"/>
                </a:solidFill>
              </a:rPr>
              <a:t> of these intercostal vessels</a:t>
            </a:r>
          </a:p>
          <a:p>
            <a:r>
              <a:rPr lang="en-US" dirty="0"/>
              <a:t>Aortic intimal calcification may be seen.</a:t>
            </a:r>
          </a:p>
          <a:p>
            <a:r>
              <a:rPr lang="en-US" dirty="0" err="1">
                <a:solidFill>
                  <a:srgbClr val="FF0000"/>
                </a:solidFill>
              </a:rPr>
              <a:t>Pseudoaneurysm</a:t>
            </a:r>
            <a:r>
              <a:rPr lang="en-US" dirty="0">
                <a:solidFill>
                  <a:srgbClr val="FF0000"/>
                </a:solidFill>
              </a:rPr>
              <a:t> or dissection of the aorta are extremely rare.</a:t>
            </a:r>
          </a:p>
          <a:p>
            <a:endParaRPr lang="en-IN" dirty="0"/>
          </a:p>
        </p:txBody>
      </p:sp>
    </p:spTree>
    <p:extLst>
      <p:ext uri="{BB962C8B-B14F-4D97-AF65-F5344CB8AC3E}">
        <p14:creationId xmlns:p14="http://schemas.microsoft.com/office/powerpoint/2010/main" val="34248211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PATTERN OF VESSEL INVOLVEMENT</a:t>
            </a:r>
            <a:endParaRPr lang="en-IN" dirty="0"/>
          </a:p>
        </p:txBody>
      </p:sp>
      <p:pic>
        <p:nvPicPr>
          <p:cNvPr id="5" name="table"/>
          <p:cNvPicPr>
            <a:picLocks noChangeAspect="1"/>
          </p:cNvPicPr>
          <p:nvPr/>
        </p:nvPicPr>
        <p:blipFill>
          <a:blip r:embed="rId2"/>
          <a:stretch>
            <a:fillRect/>
          </a:stretch>
        </p:blipFill>
        <p:spPr>
          <a:xfrm>
            <a:off x="632792" y="1628800"/>
            <a:ext cx="7467600" cy="3418840"/>
          </a:xfrm>
          <a:prstGeom prst="rect">
            <a:avLst/>
          </a:prstGeom>
        </p:spPr>
      </p:pic>
      <p:sp>
        <p:nvSpPr>
          <p:cNvPr id="6" name="TextBox 5"/>
          <p:cNvSpPr txBox="1"/>
          <p:nvPr/>
        </p:nvSpPr>
        <p:spPr>
          <a:xfrm>
            <a:off x="495300" y="5420816"/>
            <a:ext cx="73914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rgbClr val="FF0000"/>
                </a:solidFill>
              </a:rPr>
              <a:t>Narrowing lesions more in Indians, </a:t>
            </a:r>
            <a:r>
              <a:rPr lang="en-US" dirty="0" err="1" smtClean="0">
                <a:solidFill>
                  <a:srgbClr val="FF0000"/>
                </a:solidFill>
              </a:rPr>
              <a:t>stenosis</a:t>
            </a:r>
            <a:r>
              <a:rPr lang="en-US" dirty="0" smtClean="0">
                <a:solidFill>
                  <a:srgbClr val="FF0000"/>
                </a:solidFill>
              </a:rPr>
              <a:t> &amp; subsequent</a:t>
            </a:r>
          </a:p>
          <a:p>
            <a:r>
              <a:rPr lang="en-US" dirty="0" smtClean="0">
                <a:solidFill>
                  <a:srgbClr val="FF0000"/>
                </a:solidFill>
              </a:rPr>
              <a:t>development of lesions like occlusion, dilatation more in Japanese</a:t>
            </a:r>
          </a:p>
          <a:p>
            <a:r>
              <a:rPr lang="en-US" sz="1600" dirty="0" err="1" smtClean="0">
                <a:solidFill>
                  <a:srgbClr val="FF0000"/>
                </a:solidFill>
              </a:rPr>
              <a:t>Hata</a:t>
            </a:r>
            <a:r>
              <a:rPr lang="en-US" sz="1600" dirty="0" smtClean="0">
                <a:solidFill>
                  <a:srgbClr val="FF0000"/>
                </a:solidFill>
              </a:rPr>
              <a:t>, IJC 1996</a:t>
            </a:r>
          </a:p>
        </p:txBody>
      </p:sp>
      <p:sp>
        <p:nvSpPr>
          <p:cNvPr id="3" name="Down Arrow 2"/>
          <p:cNvSpPr/>
          <p:nvPr/>
        </p:nvSpPr>
        <p:spPr>
          <a:xfrm rot="2991827">
            <a:off x="7319079" y="1399314"/>
            <a:ext cx="108900" cy="9359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own Arrow 3"/>
          <p:cNvSpPr/>
          <p:nvPr/>
        </p:nvSpPr>
        <p:spPr>
          <a:xfrm rot="2944892" flipH="1">
            <a:off x="4956127" y="1571802"/>
            <a:ext cx="131703" cy="1194303"/>
          </a:xfrm>
          <a:prstGeom prst="downArrow">
            <a:avLst>
              <a:gd name="adj1" fmla="val 50000"/>
              <a:gd name="adj2" fmla="val 516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ight Arrow 6"/>
          <p:cNvSpPr/>
          <p:nvPr/>
        </p:nvSpPr>
        <p:spPr>
          <a:xfrm rot="8722794">
            <a:off x="4540444" y="2814750"/>
            <a:ext cx="1504874" cy="105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808442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nvPicPr>
        <p:blipFill>
          <a:blip r:embed="rId2"/>
          <a:srcRect/>
          <a:stretch>
            <a:fillRect/>
          </a:stretch>
        </p:blipFill>
        <p:spPr bwMode="auto">
          <a:xfrm>
            <a:off x="683568" y="692696"/>
            <a:ext cx="4918364" cy="5097866"/>
          </a:xfrm>
          <a:prstGeom prst="rect">
            <a:avLst/>
          </a:prstGeom>
          <a:noFill/>
          <a:ln w="9525">
            <a:noFill/>
            <a:miter lim="800000"/>
            <a:headEnd/>
            <a:tailEnd/>
          </a:ln>
          <a:effectLst/>
        </p:spPr>
      </p:pic>
      <p:sp>
        <p:nvSpPr>
          <p:cNvPr id="5" name="Rectangle 4"/>
          <p:cNvSpPr/>
          <p:nvPr/>
        </p:nvSpPr>
        <p:spPr>
          <a:xfrm>
            <a:off x="5940152" y="1862822"/>
            <a:ext cx="3167336" cy="3139321"/>
          </a:xfrm>
          <a:prstGeom prst="rect">
            <a:avLst/>
          </a:prstGeom>
        </p:spPr>
        <p:txBody>
          <a:bodyPr wrap="square">
            <a:spAutoFit/>
          </a:bodyPr>
          <a:lstStyle/>
          <a:p>
            <a:r>
              <a:rPr lang="en-US" dirty="0">
                <a:solidFill>
                  <a:prstClr val="black"/>
                </a:solidFill>
              </a:rPr>
              <a:t>In Japanese, vascular lesions primarily occur in the ascending aorta, aortic arch and /or its branches and extend into the abdominal aorta </a:t>
            </a:r>
          </a:p>
          <a:p>
            <a:endParaRPr lang="en-US" dirty="0">
              <a:solidFill>
                <a:prstClr val="black"/>
              </a:solidFill>
            </a:endParaRPr>
          </a:p>
          <a:p>
            <a:r>
              <a:rPr lang="en-US" dirty="0">
                <a:solidFill>
                  <a:prstClr val="black"/>
                </a:solidFill>
              </a:rPr>
              <a:t>I</a:t>
            </a:r>
            <a:r>
              <a:rPr lang="en-US" dirty="0">
                <a:solidFill>
                  <a:srgbClr val="FF0000"/>
                </a:solidFill>
              </a:rPr>
              <a:t>ndians – primarily in abdominal aorta &amp; renal artery and extend into thoracic aorta</a:t>
            </a:r>
          </a:p>
        </p:txBody>
      </p:sp>
      <p:sp>
        <p:nvSpPr>
          <p:cNvPr id="7" name="Rectangle 6"/>
          <p:cNvSpPr/>
          <p:nvPr/>
        </p:nvSpPr>
        <p:spPr>
          <a:xfrm>
            <a:off x="395536" y="6021288"/>
            <a:ext cx="7105343" cy="646331"/>
          </a:xfrm>
          <a:prstGeom prst="rect">
            <a:avLst/>
          </a:prstGeom>
        </p:spPr>
        <p:txBody>
          <a:bodyPr wrap="none">
            <a:spAutoFit/>
          </a:bodyPr>
          <a:lstStyle/>
          <a:p>
            <a:r>
              <a:rPr lang="en-IN" b="1" dirty="0">
                <a:solidFill>
                  <a:prstClr val="black"/>
                </a:solidFill>
              </a:rPr>
              <a:t>Angiographic findings of </a:t>
            </a:r>
            <a:r>
              <a:rPr lang="en-IN" b="1" dirty="0" err="1">
                <a:solidFill>
                  <a:prstClr val="black"/>
                </a:solidFill>
              </a:rPr>
              <a:t>Takayasu</a:t>
            </a:r>
            <a:r>
              <a:rPr lang="en-IN" b="1" dirty="0">
                <a:solidFill>
                  <a:prstClr val="black"/>
                </a:solidFill>
              </a:rPr>
              <a:t> arteritis: new classification.</a:t>
            </a:r>
          </a:p>
          <a:p>
            <a:r>
              <a:rPr lang="en-US" dirty="0" err="1">
                <a:solidFill>
                  <a:prstClr val="black"/>
                </a:solidFill>
              </a:rPr>
              <a:t>Hata</a:t>
            </a:r>
            <a:r>
              <a:rPr lang="en-US" dirty="0">
                <a:solidFill>
                  <a:prstClr val="black"/>
                </a:solidFill>
              </a:rPr>
              <a:t>, IJC 1996</a:t>
            </a:r>
          </a:p>
        </p:txBody>
      </p:sp>
    </p:spTree>
    <p:extLst>
      <p:ext uri="{BB962C8B-B14F-4D97-AF65-F5344CB8AC3E}">
        <p14:creationId xmlns:p14="http://schemas.microsoft.com/office/powerpoint/2010/main" val="1621899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a:t>
            </a:r>
            <a:r>
              <a:rPr lang="en-US" dirty="0" smtClean="0"/>
              <a:t>Angiographic classification</a:t>
            </a:r>
            <a:endParaRPr lang="en-US" dirty="0"/>
          </a:p>
        </p:txBody>
      </p:sp>
      <p:sp>
        <p:nvSpPr>
          <p:cNvPr id="3" name="Content Placeholder 2"/>
          <p:cNvSpPr>
            <a:spLocks noGrp="1"/>
          </p:cNvSpPr>
          <p:nvPr>
            <p:ph idx="1"/>
          </p:nvPr>
        </p:nvSpPr>
        <p:spPr>
          <a:xfrm>
            <a:off x="152400" y="1600200"/>
            <a:ext cx="8839200" cy="4953000"/>
          </a:xfrm>
        </p:spPr>
        <p:txBody>
          <a:bodyPr>
            <a:normAutofit fontScale="92500" lnSpcReduction="20000"/>
          </a:bodyPr>
          <a:lstStyle/>
          <a:p>
            <a:pPr marL="0" indent="0">
              <a:buNone/>
            </a:pPr>
            <a:r>
              <a:rPr lang="en-US" b="1" u="sng" dirty="0" smtClean="0"/>
              <a:t>TA into six types:</a:t>
            </a:r>
          </a:p>
          <a:p>
            <a:endParaRPr lang="en-US" dirty="0" smtClean="0"/>
          </a:p>
          <a:p>
            <a:r>
              <a:rPr lang="en-US" dirty="0" smtClean="0"/>
              <a:t>Type I: Aortic arch and its branches;</a:t>
            </a:r>
          </a:p>
          <a:p>
            <a:r>
              <a:rPr lang="en-US" dirty="0" smtClean="0"/>
              <a:t>Type II a:  Ascending aorta, arch, and its branches; </a:t>
            </a:r>
          </a:p>
          <a:p>
            <a:r>
              <a:rPr lang="en-US" dirty="0" smtClean="0"/>
              <a:t>Type II b: Ascending aorta, arch, and its branches, and descending thoracic aorta</a:t>
            </a:r>
          </a:p>
          <a:p>
            <a:r>
              <a:rPr lang="en-US" dirty="0" smtClean="0"/>
              <a:t>Type III: Thoracic aorta and abdominal aorta</a:t>
            </a:r>
          </a:p>
          <a:p>
            <a:r>
              <a:rPr lang="en-US" dirty="0" smtClean="0"/>
              <a:t>Type IV: Abdominal aorta</a:t>
            </a:r>
          </a:p>
          <a:p>
            <a:r>
              <a:rPr lang="en-US" dirty="0" smtClean="0"/>
              <a:t>Type V: combination of Type II b and Type IV. </a:t>
            </a:r>
          </a:p>
          <a:p>
            <a:pPr lvl="1"/>
            <a:r>
              <a:rPr lang="en-US" b="1" dirty="0" smtClean="0">
                <a:solidFill>
                  <a:srgbClr val="FF0000"/>
                </a:solidFill>
              </a:rPr>
              <a:t>Involvement of coronary arteries is labeled C(+)</a:t>
            </a:r>
          </a:p>
          <a:p>
            <a:pPr lvl="1"/>
            <a:r>
              <a:rPr lang="en-US" b="1" dirty="0" smtClean="0">
                <a:solidFill>
                  <a:srgbClr val="FF0000"/>
                </a:solidFill>
              </a:rPr>
              <a:t>Involvement of pulmonary arteries is denoted as P (+). </a:t>
            </a:r>
            <a:endParaRPr lang="en-US" b="1" dirty="0">
              <a:solidFill>
                <a:srgbClr val="FF0000"/>
              </a:solidFill>
            </a:endParaRPr>
          </a:p>
        </p:txBody>
      </p:sp>
    </p:spTree>
    <p:extLst>
      <p:ext uri="{BB962C8B-B14F-4D97-AF65-F5344CB8AC3E}">
        <p14:creationId xmlns:p14="http://schemas.microsoft.com/office/powerpoint/2010/main" val="1773079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89364"/>
            <a:ext cx="7342909" cy="49039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683568" y="478413"/>
            <a:ext cx="4650432" cy="461665"/>
          </a:xfrm>
          <a:prstGeom prst="rect">
            <a:avLst/>
          </a:prstGeom>
        </p:spPr>
        <p:txBody>
          <a:bodyPr wrap="square">
            <a:spAutoFit/>
          </a:bodyPr>
          <a:lstStyle/>
          <a:p>
            <a:r>
              <a:rPr lang="en-IN" sz="2400" b="1" dirty="0">
                <a:solidFill>
                  <a:prstClr val="black"/>
                </a:solidFill>
              </a:rPr>
              <a:t>Japan Ophthalmology Society 1908</a:t>
            </a:r>
          </a:p>
        </p:txBody>
      </p:sp>
      <p:sp>
        <p:nvSpPr>
          <p:cNvPr id="7" name="Rectangle 6"/>
          <p:cNvSpPr/>
          <p:nvPr/>
        </p:nvSpPr>
        <p:spPr>
          <a:xfrm>
            <a:off x="755576" y="6114480"/>
            <a:ext cx="4824536" cy="523220"/>
          </a:xfrm>
          <a:prstGeom prst="rect">
            <a:avLst/>
          </a:prstGeom>
        </p:spPr>
        <p:txBody>
          <a:bodyPr wrap="square">
            <a:spAutoFit/>
          </a:bodyPr>
          <a:lstStyle/>
          <a:p>
            <a:r>
              <a:rPr lang="en-IN" sz="2800" b="1" dirty="0" err="1">
                <a:solidFill>
                  <a:prstClr val="black"/>
                </a:solidFill>
              </a:rPr>
              <a:t>Katsutomo</a:t>
            </a:r>
            <a:r>
              <a:rPr lang="en-IN" sz="2800" b="1" dirty="0">
                <a:solidFill>
                  <a:prstClr val="black"/>
                </a:solidFill>
              </a:rPr>
              <a:t> </a:t>
            </a:r>
            <a:r>
              <a:rPr lang="en-IN" sz="2800" b="1" dirty="0" err="1">
                <a:solidFill>
                  <a:prstClr val="black"/>
                </a:solidFill>
              </a:rPr>
              <a:t>Onishi</a:t>
            </a:r>
            <a:endParaRPr lang="en-IN" sz="2800" dirty="0">
              <a:solidFill>
                <a:prstClr val="black"/>
              </a:solidFill>
            </a:endParaRPr>
          </a:p>
        </p:txBody>
      </p:sp>
    </p:spTree>
    <p:extLst>
      <p:ext uri="{BB962C8B-B14F-4D97-AF65-F5344CB8AC3E}">
        <p14:creationId xmlns:p14="http://schemas.microsoft.com/office/powerpoint/2010/main" val="21857485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2" y="838200"/>
            <a:ext cx="9095359" cy="518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5797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TA classification: Ueno et al</a:t>
            </a:r>
            <a:endParaRPr lang="en-IN" dirty="0"/>
          </a:p>
        </p:txBody>
      </p:sp>
      <p:sp>
        <p:nvSpPr>
          <p:cNvPr id="5" name="Content Placeholder 2"/>
          <p:cNvSpPr>
            <a:spLocks noGrp="1"/>
          </p:cNvSpPr>
          <p:nvPr/>
        </p:nvSpPr>
        <p:spPr>
          <a:xfrm>
            <a:off x="539552" y="1921882"/>
            <a:ext cx="7467600" cy="3091294"/>
          </a:xfrm>
          <a:prstGeom prst="rect">
            <a:avLst/>
          </a:prstGeom>
        </p:spPr>
        <p:txBody>
          <a:bodyPr vert="horz">
            <a:normAutofit fontScale="92500" lnSpcReduction="20000"/>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4F81BD"/>
              </a:buClr>
            </a:pPr>
            <a:r>
              <a:rPr lang="en-US" dirty="0" smtClean="0">
                <a:solidFill>
                  <a:prstClr val="black"/>
                </a:solidFill>
              </a:rPr>
              <a:t>Proposed by Ueno et al, modified by </a:t>
            </a:r>
            <a:r>
              <a:rPr lang="en-US" dirty="0" err="1" smtClean="0">
                <a:solidFill>
                  <a:srgbClr val="FF0000"/>
                </a:solidFill>
              </a:rPr>
              <a:t>Panja</a:t>
            </a:r>
            <a:r>
              <a:rPr lang="en-US" dirty="0" smtClean="0">
                <a:solidFill>
                  <a:srgbClr val="FF0000"/>
                </a:solidFill>
              </a:rPr>
              <a:t> et al</a:t>
            </a:r>
          </a:p>
          <a:p>
            <a:pPr lvl="1">
              <a:buClr>
                <a:srgbClr val="4F81BD"/>
              </a:buClr>
            </a:pPr>
            <a:r>
              <a:rPr lang="en-US" dirty="0" smtClean="0">
                <a:solidFill>
                  <a:prstClr val="black"/>
                </a:solidFill>
              </a:rPr>
              <a:t>Type I </a:t>
            </a:r>
            <a:r>
              <a:rPr lang="en-US" dirty="0" smtClean="0">
                <a:solidFill>
                  <a:prstClr val="black"/>
                </a:solidFill>
              </a:rPr>
              <a:t>- involvement of aortic arch and its branches (8-16%)</a:t>
            </a:r>
          </a:p>
          <a:p>
            <a:pPr lvl="1">
              <a:buClr>
                <a:srgbClr val="4F81BD"/>
              </a:buClr>
            </a:pPr>
            <a:r>
              <a:rPr lang="en-US" dirty="0" smtClean="0">
                <a:solidFill>
                  <a:prstClr val="black"/>
                </a:solidFill>
              </a:rPr>
              <a:t>Type II- </a:t>
            </a:r>
            <a:r>
              <a:rPr lang="en-US" dirty="0" err="1" smtClean="0">
                <a:solidFill>
                  <a:prstClr val="black"/>
                </a:solidFill>
              </a:rPr>
              <a:t>Thoraco</a:t>
            </a:r>
            <a:r>
              <a:rPr lang="en-US" dirty="0" smtClean="0">
                <a:solidFill>
                  <a:prstClr val="black"/>
                </a:solidFill>
              </a:rPr>
              <a:t> abdominal aorta, but spares arch (8-11%)</a:t>
            </a:r>
          </a:p>
          <a:p>
            <a:pPr lvl="1">
              <a:buClr>
                <a:srgbClr val="4F81BD"/>
              </a:buClr>
            </a:pPr>
            <a:r>
              <a:rPr lang="en-US" dirty="0" smtClean="0">
                <a:solidFill>
                  <a:prstClr val="black"/>
                </a:solidFill>
              </a:rPr>
              <a:t>Type III-Features of I </a:t>
            </a:r>
            <a:r>
              <a:rPr lang="en-US" dirty="0" smtClean="0">
                <a:solidFill>
                  <a:prstClr val="black"/>
                </a:solidFill>
              </a:rPr>
              <a:t>&amp; II </a:t>
            </a:r>
            <a:r>
              <a:rPr lang="en-US" dirty="0" smtClean="0">
                <a:solidFill>
                  <a:prstClr val="black"/>
                </a:solidFill>
              </a:rPr>
              <a:t>(65-76%) (MC in India)</a:t>
            </a:r>
          </a:p>
          <a:p>
            <a:pPr lvl="1">
              <a:buClr>
                <a:srgbClr val="4F81BD"/>
              </a:buClr>
            </a:pPr>
            <a:r>
              <a:rPr lang="en-US" i="1" dirty="0" smtClean="0">
                <a:solidFill>
                  <a:prstClr val="black"/>
                </a:solidFill>
              </a:rPr>
              <a:t>Type IV-Pulmonary artery involvement (36-45%)</a:t>
            </a:r>
          </a:p>
          <a:p>
            <a:pPr lvl="1">
              <a:buClr>
                <a:srgbClr val="4F81BD"/>
              </a:buClr>
            </a:pPr>
            <a:r>
              <a:rPr lang="en-US" i="1" dirty="0" smtClean="0">
                <a:solidFill>
                  <a:prstClr val="black"/>
                </a:solidFill>
              </a:rPr>
              <a:t>Type V-Coronary artery involvement (10%)</a:t>
            </a:r>
          </a:p>
          <a:p>
            <a:pPr>
              <a:buClr>
                <a:srgbClr val="4F81BD"/>
              </a:buClr>
            </a:pPr>
            <a:endParaRPr lang="en-US" dirty="0">
              <a:solidFill>
                <a:prstClr val="black"/>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29" y="5445224"/>
            <a:ext cx="63912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413" y="5816302"/>
            <a:ext cx="1362075" cy="78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2978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in </a:t>
            </a:r>
            <a:r>
              <a:rPr lang="en-US" dirty="0" err="1" smtClean="0"/>
              <a:t>Takaysu</a:t>
            </a:r>
            <a:r>
              <a:rPr lang="en-US" dirty="0" smtClean="0"/>
              <a:t> arteritis</a:t>
            </a:r>
            <a:endParaRPr lang="en-IN" dirty="0"/>
          </a:p>
        </p:txBody>
      </p:sp>
      <p:sp>
        <p:nvSpPr>
          <p:cNvPr id="3" name="Content Placeholder 2"/>
          <p:cNvSpPr>
            <a:spLocks noGrp="1"/>
          </p:cNvSpPr>
          <p:nvPr>
            <p:ph idx="1"/>
          </p:nvPr>
        </p:nvSpPr>
        <p:spPr/>
        <p:txBody>
          <a:bodyPr/>
          <a:lstStyle/>
          <a:p>
            <a:r>
              <a:rPr lang="en-US" dirty="0" smtClean="0"/>
              <a:t>Invasive </a:t>
            </a:r>
          </a:p>
          <a:p>
            <a:pPr lvl="1"/>
            <a:r>
              <a:rPr lang="en-US" dirty="0" smtClean="0"/>
              <a:t>Conventional Angiography</a:t>
            </a:r>
          </a:p>
          <a:p>
            <a:r>
              <a:rPr lang="en-US" dirty="0" smtClean="0"/>
              <a:t>Non Invasive modality</a:t>
            </a:r>
          </a:p>
          <a:p>
            <a:pPr lvl="1"/>
            <a:r>
              <a:rPr lang="en-US" dirty="0" smtClean="0"/>
              <a:t> High Resolution Ultra sound</a:t>
            </a:r>
          </a:p>
          <a:p>
            <a:pPr lvl="1"/>
            <a:r>
              <a:rPr lang="en-US" dirty="0" smtClean="0"/>
              <a:t> MRA</a:t>
            </a:r>
          </a:p>
          <a:p>
            <a:pPr lvl="1"/>
            <a:r>
              <a:rPr lang="en-US" dirty="0" smtClean="0"/>
              <a:t> CT </a:t>
            </a:r>
            <a:r>
              <a:rPr lang="en-US" dirty="0" err="1" smtClean="0"/>
              <a:t>Angio</a:t>
            </a:r>
            <a:endParaRPr lang="en-US" dirty="0" smtClean="0"/>
          </a:p>
          <a:p>
            <a:pPr lvl="1"/>
            <a:r>
              <a:rPr lang="en-US" dirty="0" smtClean="0"/>
              <a:t> FDG PET scan</a:t>
            </a:r>
            <a:endParaRPr lang="en-IN" dirty="0"/>
          </a:p>
        </p:txBody>
      </p:sp>
    </p:spTree>
    <p:extLst>
      <p:ext uri="{BB962C8B-B14F-4D97-AF65-F5344CB8AC3E}">
        <p14:creationId xmlns:p14="http://schemas.microsoft.com/office/powerpoint/2010/main" val="1848610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Angiography</a:t>
            </a:r>
            <a:endParaRPr lang="en-IN" dirty="0"/>
          </a:p>
        </p:txBody>
      </p:sp>
      <p:sp>
        <p:nvSpPr>
          <p:cNvPr id="3" name="Content Placeholder 2"/>
          <p:cNvSpPr>
            <a:spLocks noGrp="1"/>
          </p:cNvSpPr>
          <p:nvPr>
            <p:ph idx="1"/>
          </p:nvPr>
        </p:nvSpPr>
        <p:spPr/>
        <p:txBody>
          <a:bodyPr>
            <a:normAutofit fontScale="92500" lnSpcReduction="20000"/>
          </a:bodyPr>
          <a:lstStyle/>
          <a:p>
            <a:r>
              <a:rPr lang="en-IN" dirty="0"/>
              <a:t>C</a:t>
            </a:r>
            <a:r>
              <a:rPr lang="en-IN" dirty="0" smtClean="0"/>
              <a:t>onsidered </a:t>
            </a:r>
            <a:r>
              <a:rPr lang="en-IN" dirty="0"/>
              <a:t>the </a:t>
            </a:r>
            <a:r>
              <a:rPr lang="en-IN" dirty="0">
                <a:solidFill>
                  <a:srgbClr val="FF0000"/>
                </a:solidFill>
              </a:rPr>
              <a:t>gold standard </a:t>
            </a:r>
            <a:r>
              <a:rPr lang="en-IN" dirty="0" smtClean="0">
                <a:solidFill>
                  <a:srgbClr val="FF0000"/>
                </a:solidFill>
              </a:rPr>
              <a:t>investigation for TA</a:t>
            </a:r>
          </a:p>
          <a:p>
            <a:r>
              <a:rPr lang="en-IN" dirty="0"/>
              <a:t>A</a:t>
            </a:r>
            <a:r>
              <a:rPr lang="en-IN" dirty="0" smtClean="0"/>
              <a:t>ccurate </a:t>
            </a:r>
            <a:r>
              <a:rPr lang="en-IN" dirty="0"/>
              <a:t>assessment of aortic pressure and imaging </a:t>
            </a:r>
            <a:r>
              <a:rPr lang="en-IN" dirty="0" smtClean="0"/>
              <a:t>of the </a:t>
            </a:r>
            <a:r>
              <a:rPr lang="en-IN" dirty="0"/>
              <a:t>coronary </a:t>
            </a:r>
            <a:r>
              <a:rPr lang="en-IN" dirty="0" smtClean="0"/>
              <a:t>arteries</a:t>
            </a:r>
          </a:p>
          <a:p>
            <a:r>
              <a:rPr lang="en-IN" dirty="0" err="1" smtClean="0">
                <a:solidFill>
                  <a:srgbClr val="FF0000"/>
                </a:solidFill>
              </a:rPr>
              <a:t>Luminography</a:t>
            </a:r>
            <a:r>
              <a:rPr lang="en-IN" dirty="0" smtClean="0">
                <a:solidFill>
                  <a:srgbClr val="FF0000"/>
                </a:solidFill>
              </a:rPr>
              <a:t> - May </a:t>
            </a:r>
            <a:r>
              <a:rPr lang="en-IN" dirty="0">
                <a:solidFill>
                  <a:srgbClr val="FF0000"/>
                </a:solidFill>
              </a:rPr>
              <a:t>show a normal </a:t>
            </a:r>
            <a:r>
              <a:rPr lang="en-IN" dirty="0" smtClean="0">
                <a:solidFill>
                  <a:srgbClr val="FF0000"/>
                </a:solidFill>
              </a:rPr>
              <a:t>angiogram in </a:t>
            </a:r>
            <a:r>
              <a:rPr lang="en-IN" dirty="0">
                <a:solidFill>
                  <a:srgbClr val="FF0000"/>
                </a:solidFill>
              </a:rPr>
              <a:t>the early phase of the disease. </a:t>
            </a:r>
            <a:endParaRPr lang="en-IN" dirty="0" smtClean="0">
              <a:solidFill>
                <a:srgbClr val="FF0000"/>
              </a:solidFill>
            </a:endParaRPr>
          </a:p>
          <a:p>
            <a:r>
              <a:rPr lang="en-IN" dirty="0" smtClean="0">
                <a:solidFill>
                  <a:srgbClr val="FF0000"/>
                </a:solidFill>
              </a:rPr>
              <a:t>Skip </a:t>
            </a:r>
            <a:r>
              <a:rPr lang="en-IN" dirty="0">
                <a:solidFill>
                  <a:srgbClr val="FF0000"/>
                </a:solidFill>
              </a:rPr>
              <a:t>lesions</a:t>
            </a:r>
            <a:r>
              <a:rPr lang="en-IN" dirty="0"/>
              <a:t>” </a:t>
            </a:r>
            <a:r>
              <a:rPr lang="en-IN" dirty="0">
                <a:solidFill>
                  <a:srgbClr val="FF0000"/>
                </a:solidFill>
              </a:rPr>
              <a:t>(</a:t>
            </a:r>
            <a:r>
              <a:rPr lang="en-IN" dirty="0" smtClean="0">
                <a:solidFill>
                  <a:srgbClr val="FF0000"/>
                </a:solidFill>
              </a:rPr>
              <a:t>stenosis </a:t>
            </a:r>
            <a:r>
              <a:rPr lang="en-IN" dirty="0" smtClean="0">
                <a:solidFill>
                  <a:srgbClr val="FF0000"/>
                </a:solidFill>
              </a:rPr>
              <a:t>or </a:t>
            </a:r>
            <a:r>
              <a:rPr lang="en-IN" dirty="0">
                <a:solidFill>
                  <a:srgbClr val="FF0000"/>
                </a:solidFill>
              </a:rPr>
              <a:t>aneurysms alternating with segments of </a:t>
            </a:r>
            <a:r>
              <a:rPr lang="en-IN" dirty="0" smtClean="0">
                <a:solidFill>
                  <a:srgbClr val="FF0000"/>
                </a:solidFill>
              </a:rPr>
              <a:t>uninvolved blood </a:t>
            </a:r>
            <a:r>
              <a:rPr lang="en-IN" dirty="0" smtClean="0">
                <a:solidFill>
                  <a:srgbClr val="FF0000"/>
                </a:solidFill>
              </a:rPr>
              <a:t>vessel)</a:t>
            </a:r>
            <a:endParaRPr lang="en-IN" dirty="0" smtClean="0">
              <a:solidFill>
                <a:srgbClr val="FF0000"/>
              </a:solidFill>
            </a:endParaRPr>
          </a:p>
          <a:p>
            <a:pPr marL="0" indent="0">
              <a:buNone/>
            </a:pPr>
            <a:endParaRPr lang="en-US" dirty="0" smtClean="0"/>
          </a:p>
          <a:p>
            <a:pPr marL="0" indent="0">
              <a:buNone/>
            </a:pPr>
            <a:r>
              <a:rPr lang="en-US" dirty="0" smtClean="0"/>
              <a:t>Exposure </a:t>
            </a:r>
            <a:r>
              <a:rPr lang="en-US" dirty="0"/>
              <a:t>to contrast media and radioactivity further limits its use as a tool for TA monitoring</a:t>
            </a:r>
          </a:p>
          <a:p>
            <a:endParaRPr lang="en-IN" dirty="0" smtClean="0"/>
          </a:p>
          <a:p>
            <a:endParaRPr lang="en-IN" dirty="0"/>
          </a:p>
        </p:txBody>
      </p:sp>
    </p:spTree>
    <p:extLst>
      <p:ext uri="{BB962C8B-B14F-4D97-AF65-F5344CB8AC3E}">
        <p14:creationId xmlns:p14="http://schemas.microsoft.com/office/powerpoint/2010/main" val="5897025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4531"/>
            <a:ext cx="3886199" cy="63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67200" y="401775"/>
            <a:ext cx="4572000" cy="2031325"/>
          </a:xfrm>
          <a:prstGeom prst="rect">
            <a:avLst/>
          </a:prstGeom>
        </p:spPr>
        <p:txBody>
          <a:bodyPr>
            <a:spAutoFit/>
          </a:bodyPr>
          <a:lstStyle/>
          <a:p>
            <a:r>
              <a:rPr lang="en-US" dirty="0">
                <a:solidFill>
                  <a:prstClr val="black"/>
                </a:solidFill>
              </a:rPr>
              <a:t>Complete occlusion of the left common carotid artery in a 48-year-old woman with </a:t>
            </a:r>
            <a:r>
              <a:rPr lang="en-US" dirty="0" err="1">
                <a:solidFill>
                  <a:prstClr val="black"/>
                </a:solidFill>
              </a:rPr>
              <a:t>Takayasu</a:t>
            </a:r>
            <a:r>
              <a:rPr lang="en-US" dirty="0">
                <a:solidFill>
                  <a:prstClr val="black"/>
                </a:solidFill>
              </a:rPr>
              <a:t> disease. Also note narrowing of the origin of the right </a:t>
            </a:r>
            <a:r>
              <a:rPr lang="en-US" dirty="0" err="1">
                <a:solidFill>
                  <a:prstClr val="black"/>
                </a:solidFill>
              </a:rPr>
              <a:t>subclavian</a:t>
            </a:r>
            <a:r>
              <a:rPr lang="en-US" dirty="0">
                <a:solidFill>
                  <a:prstClr val="black"/>
                </a:solidFill>
              </a:rPr>
              <a:t> artery and a narrowed small vessel with subsequent aneurysmal dilatation on the right side</a:t>
            </a:r>
          </a:p>
        </p:txBody>
      </p:sp>
      <p:sp>
        <p:nvSpPr>
          <p:cNvPr id="3" name="TextBox 2"/>
          <p:cNvSpPr txBox="1"/>
          <p:nvPr/>
        </p:nvSpPr>
        <p:spPr>
          <a:xfrm>
            <a:off x="7162800" y="1981200"/>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2474054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848"/>
            <a:ext cx="8915399" cy="576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a:off x="2514600" y="4572000"/>
            <a:ext cx="1943099" cy="2057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04800" y="6477000"/>
            <a:ext cx="2859244" cy="461665"/>
          </a:xfrm>
          <a:prstGeom prst="rect">
            <a:avLst/>
          </a:prstGeom>
          <a:noFill/>
        </p:spPr>
        <p:txBody>
          <a:bodyPr wrap="none" rtlCol="0">
            <a:spAutoFit/>
          </a:bodyPr>
          <a:lstStyle/>
          <a:p>
            <a:r>
              <a:rPr lang="en-US" sz="2400" b="1" dirty="0" smtClean="0"/>
              <a:t>Artery of Drummond</a:t>
            </a:r>
            <a:endParaRPr lang="en-US" sz="2400" b="1" dirty="0"/>
          </a:p>
        </p:txBody>
      </p:sp>
    </p:spTree>
    <p:extLst>
      <p:ext uri="{BB962C8B-B14F-4D97-AF65-F5344CB8AC3E}">
        <p14:creationId xmlns:p14="http://schemas.microsoft.com/office/powerpoint/2010/main" val="24743497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1737"/>
            <a:ext cx="4495799" cy="688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8377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g.medscapestatic.com/pi/meds/ckb/39/392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28600"/>
            <a:ext cx="4838699" cy="645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8548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442"/>
            <a:ext cx="5486399" cy="724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182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Resolution Ultra sound</a:t>
            </a:r>
            <a:endParaRPr lang="en-IN" dirty="0"/>
          </a:p>
        </p:txBody>
      </p:sp>
      <p:sp>
        <p:nvSpPr>
          <p:cNvPr id="3" name="Content Placeholder 2"/>
          <p:cNvSpPr>
            <a:spLocks noGrp="1"/>
          </p:cNvSpPr>
          <p:nvPr>
            <p:ph idx="1"/>
          </p:nvPr>
        </p:nvSpPr>
        <p:spPr/>
        <p:txBody>
          <a:bodyPr>
            <a:normAutofit fontScale="92500"/>
          </a:bodyPr>
          <a:lstStyle/>
          <a:p>
            <a:r>
              <a:rPr lang="en-IN" b="1" dirty="0" smtClean="0"/>
              <a:t>Assess vessel </a:t>
            </a:r>
            <a:r>
              <a:rPr lang="en-IN" b="1" dirty="0"/>
              <a:t>anatomy and luminal status </a:t>
            </a:r>
            <a:r>
              <a:rPr lang="en-IN" dirty="0"/>
              <a:t>and may </a:t>
            </a:r>
            <a:r>
              <a:rPr lang="en-IN" dirty="0" smtClean="0"/>
              <a:t>demonstrate early </a:t>
            </a:r>
            <a:r>
              <a:rPr lang="en-IN" dirty="0"/>
              <a:t>vessel wall alterations before detectable </a:t>
            </a:r>
            <a:r>
              <a:rPr lang="en-IN" dirty="0" smtClean="0"/>
              <a:t>lumen changes </a:t>
            </a:r>
            <a:r>
              <a:rPr lang="en-IN" dirty="0"/>
              <a:t>on </a:t>
            </a:r>
            <a:r>
              <a:rPr lang="en-IN" dirty="0" smtClean="0"/>
              <a:t>angiography</a:t>
            </a:r>
          </a:p>
          <a:p>
            <a:endParaRPr lang="en-US" dirty="0"/>
          </a:p>
          <a:p>
            <a:r>
              <a:rPr lang="en-IN" b="1" dirty="0" smtClean="0"/>
              <a:t>Intima-media complex </a:t>
            </a:r>
            <a:r>
              <a:rPr lang="en-IN" b="1" dirty="0"/>
              <a:t>(</a:t>
            </a:r>
            <a:r>
              <a:rPr lang="en-IN" b="1" dirty="0" smtClean="0"/>
              <a:t>IMC) - </a:t>
            </a:r>
            <a:r>
              <a:rPr lang="en-IN" dirty="0" smtClean="0"/>
              <a:t> Increased</a:t>
            </a:r>
            <a:r>
              <a:rPr lang="en-IN" dirty="0"/>
              <a:t>, </a:t>
            </a:r>
            <a:r>
              <a:rPr lang="en-IN" dirty="0" smtClean="0"/>
              <a:t>diffuse, </a:t>
            </a:r>
            <a:r>
              <a:rPr lang="en-IN" u="sng" dirty="0" smtClean="0"/>
              <a:t>circumferential </a:t>
            </a:r>
            <a:r>
              <a:rPr lang="en-IN" dirty="0" smtClean="0"/>
              <a:t> intima media  </a:t>
            </a:r>
            <a:r>
              <a:rPr lang="en-IN" dirty="0"/>
              <a:t>thickness in transverse </a:t>
            </a:r>
            <a:r>
              <a:rPr lang="en-IN" dirty="0" smtClean="0"/>
              <a:t>sections (</a:t>
            </a:r>
            <a:r>
              <a:rPr lang="en-IN" dirty="0" smtClean="0">
                <a:solidFill>
                  <a:srgbClr val="FF0000"/>
                </a:solidFill>
              </a:rPr>
              <a:t>“</a:t>
            </a:r>
            <a:r>
              <a:rPr lang="en-IN" dirty="0">
                <a:solidFill>
                  <a:srgbClr val="FF0000"/>
                </a:solidFill>
              </a:rPr>
              <a:t>macaroni sign”) </a:t>
            </a:r>
            <a:r>
              <a:rPr lang="en-IN" dirty="0"/>
              <a:t>is thought to reflect </a:t>
            </a:r>
            <a:r>
              <a:rPr lang="en-IN" dirty="0" smtClean="0"/>
              <a:t>inflammatory </a:t>
            </a:r>
            <a:r>
              <a:rPr lang="en-IN" dirty="0" err="1" smtClean="0"/>
              <a:t>edema</a:t>
            </a:r>
            <a:r>
              <a:rPr lang="en-IN" dirty="0"/>
              <a:t>, increased vascularity, or both</a:t>
            </a:r>
            <a:r>
              <a:rPr lang="en-IN" dirty="0" smtClean="0"/>
              <a:t>.</a:t>
            </a:r>
          </a:p>
        </p:txBody>
      </p:sp>
    </p:spTree>
    <p:extLst>
      <p:ext uri="{BB962C8B-B14F-4D97-AF65-F5344CB8AC3E}">
        <p14:creationId xmlns:p14="http://schemas.microsoft.com/office/powerpoint/2010/main" val="2508592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discussion</a:t>
            </a:r>
            <a:endParaRPr lang="en-IN" dirty="0"/>
          </a:p>
        </p:txBody>
      </p:sp>
      <p:sp>
        <p:nvSpPr>
          <p:cNvPr id="3" name="Content Placeholder 2"/>
          <p:cNvSpPr>
            <a:spLocks noGrp="1"/>
          </p:cNvSpPr>
          <p:nvPr>
            <p:ph idx="1"/>
          </p:nvPr>
        </p:nvSpPr>
        <p:spPr>
          <a:xfrm>
            <a:off x="457200" y="1481328"/>
            <a:ext cx="8458200" cy="4525963"/>
          </a:xfrm>
        </p:spPr>
        <p:txBody>
          <a:bodyPr>
            <a:normAutofit fontScale="85000" lnSpcReduction="20000"/>
          </a:bodyPr>
          <a:lstStyle/>
          <a:p>
            <a:pPr>
              <a:lnSpc>
                <a:spcPct val="150000"/>
              </a:lnSpc>
            </a:pPr>
            <a:r>
              <a:rPr lang="en-US" dirty="0" smtClean="0"/>
              <a:t>Introduction</a:t>
            </a:r>
          </a:p>
          <a:p>
            <a:pPr>
              <a:lnSpc>
                <a:spcPct val="150000"/>
              </a:lnSpc>
            </a:pPr>
            <a:r>
              <a:rPr lang="en-US" dirty="0" smtClean="0"/>
              <a:t>Etiology &amp; pathogenesis</a:t>
            </a:r>
          </a:p>
          <a:p>
            <a:pPr>
              <a:lnSpc>
                <a:spcPct val="150000"/>
              </a:lnSpc>
            </a:pPr>
            <a:r>
              <a:rPr lang="en-US" dirty="0" smtClean="0"/>
              <a:t>Clinical Manifestations &amp; distribution of lesions</a:t>
            </a:r>
          </a:p>
          <a:p>
            <a:pPr>
              <a:lnSpc>
                <a:spcPct val="150000"/>
              </a:lnSpc>
            </a:pPr>
            <a:r>
              <a:rPr lang="en-US" dirty="0" smtClean="0"/>
              <a:t>Diagnostic criteria</a:t>
            </a:r>
          </a:p>
          <a:p>
            <a:pPr>
              <a:lnSpc>
                <a:spcPct val="150000"/>
              </a:lnSpc>
            </a:pPr>
            <a:r>
              <a:rPr lang="en-US" dirty="0" smtClean="0"/>
              <a:t>Disease activity and imaging</a:t>
            </a:r>
          </a:p>
          <a:p>
            <a:pPr>
              <a:lnSpc>
                <a:spcPct val="150000"/>
              </a:lnSpc>
            </a:pPr>
            <a:r>
              <a:rPr lang="en-US" dirty="0" smtClean="0"/>
              <a:t>Medical Management</a:t>
            </a:r>
          </a:p>
          <a:p>
            <a:pPr>
              <a:lnSpc>
                <a:spcPct val="150000"/>
              </a:lnSpc>
            </a:pPr>
            <a:r>
              <a:rPr lang="en-US" dirty="0" smtClean="0"/>
              <a:t>Interventions – Surgical and Percutaneous</a:t>
            </a:r>
          </a:p>
          <a:p>
            <a:pPr>
              <a:lnSpc>
                <a:spcPct val="150000"/>
              </a:lnSpc>
            </a:pPr>
            <a:endParaRPr lang="en-IN" dirty="0"/>
          </a:p>
        </p:txBody>
      </p:sp>
    </p:spTree>
    <p:extLst>
      <p:ext uri="{BB962C8B-B14F-4D97-AF65-F5344CB8AC3E}">
        <p14:creationId xmlns:p14="http://schemas.microsoft.com/office/powerpoint/2010/main" val="32691868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High Resolution Ultra sound</a:t>
            </a:r>
            <a:endParaRPr lang="en-IN" dirty="0"/>
          </a:p>
        </p:txBody>
      </p:sp>
      <p:sp>
        <p:nvSpPr>
          <p:cNvPr id="3" name="Content Placeholder 2"/>
          <p:cNvSpPr>
            <a:spLocks noGrp="1"/>
          </p:cNvSpPr>
          <p:nvPr>
            <p:ph idx="1"/>
          </p:nvPr>
        </p:nvSpPr>
        <p:spPr/>
        <p:txBody>
          <a:bodyPr>
            <a:normAutofit fontScale="92500" lnSpcReduction="20000"/>
          </a:bodyPr>
          <a:lstStyle/>
          <a:p>
            <a:r>
              <a:rPr lang="en-IN" dirty="0" smtClean="0">
                <a:solidFill>
                  <a:srgbClr val="FF0000"/>
                </a:solidFill>
              </a:rPr>
              <a:t>Grading </a:t>
            </a:r>
            <a:r>
              <a:rPr lang="en-IN" dirty="0">
                <a:solidFill>
                  <a:srgbClr val="FF0000"/>
                </a:solidFill>
              </a:rPr>
              <a:t>response to </a:t>
            </a:r>
            <a:r>
              <a:rPr lang="en-IN" dirty="0" smtClean="0">
                <a:solidFill>
                  <a:srgbClr val="FF0000"/>
                </a:solidFill>
              </a:rPr>
              <a:t>treatment - Reduction </a:t>
            </a:r>
            <a:r>
              <a:rPr lang="en-IN" dirty="0">
                <a:solidFill>
                  <a:srgbClr val="FF0000"/>
                </a:solidFill>
              </a:rPr>
              <a:t>in arterial wall thickness </a:t>
            </a:r>
            <a:r>
              <a:rPr lang="en-IN" dirty="0" smtClean="0">
                <a:solidFill>
                  <a:srgbClr val="FF0000"/>
                </a:solidFill>
              </a:rPr>
              <a:t>as a </a:t>
            </a:r>
            <a:r>
              <a:rPr lang="en-IN" dirty="0">
                <a:solidFill>
                  <a:srgbClr val="FF0000"/>
                </a:solidFill>
              </a:rPr>
              <a:t>response to </a:t>
            </a:r>
            <a:r>
              <a:rPr lang="en-IN" dirty="0" smtClean="0">
                <a:solidFill>
                  <a:srgbClr val="FF0000"/>
                </a:solidFill>
              </a:rPr>
              <a:t>treatment</a:t>
            </a:r>
          </a:p>
          <a:p>
            <a:r>
              <a:rPr lang="en-IN" dirty="0" smtClean="0">
                <a:solidFill>
                  <a:srgbClr val="FF0000"/>
                </a:solidFill>
              </a:rPr>
              <a:t>Park </a:t>
            </a:r>
            <a:r>
              <a:rPr lang="en-IN" dirty="0">
                <a:solidFill>
                  <a:srgbClr val="FF0000"/>
                </a:solidFill>
              </a:rPr>
              <a:t>et </a:t>
            </a:r>
            <a:r>
              <a:rPr lang="en-IN" dirty="0" smtClean="0">
                <a:solidFill>
                  <a:srgbClr val="FF0000"/>
                </a:solidFill>
              </a:rPr>
              <a:t>al suggested that </a:t>
            </a:r>
            <a:r>
              <a:rPr lang="en-IN" dirty="0">
                <a:solidFill>
                  <a:srgbClr val="FF0000"/>
                </a:solidFill>
              </a:rPr>
              <a:t>a common carotid arterial wall thickness of 2.5 to </a:t>
            </a:r>
            <a:r>
              <a:rPr lang="en-IN" dirty="0" smtClean="0">
                <a:solidFill>
                  <a:srgbClr val="FF0000"/>
                </a:solidFill>
              </a:rPr>
              <a:t>5.0 mm was </a:t>
            </a:r>
            <a:r>
              <a:rPr lang="en-IN" dirty="0">
                <a:solidFill>
                  <a:srgbClr val="FF0000"/>
                </a:solidFill>
              </a:rPr>
              <a:t>a mark of active lesions, compared to 1.1 to </a:t>
            </a:r>
            <a:r>
              <a:rPr lang="en-IN" dirty="0" smtClean="0">
                <a:solidFill>
                  <a:srgbClr val="FF0000"/>
                </a:solidFill>
              </a:rPr>
              <a:t>2.0 mm in </a:t>
            </a:r>
            <a:r>
              <a:rPr lang="en-IN" dirty="0">
                <a:solidFill>
                  <a:srgbClr val="FF0000"/>
                </a:solidFill>
              </a:rPr>
              <a:t>inactive </a:t>
            </a:r>
            <a:r>
              <a:rPr lang="en-IN" dirty="0" smtClean="0">
                <a:solidFill>
                  <a:srgbClr val="FF0000"/>
                </a:solidFill>
              </a:rPr>
              <a:t>lesions</a:t>
            </a:r>
            <a:endParaRPr lang="en-IN" dirty="0">
              <a:solidFill>
                <a:srgbClr val="FF0000"/>
              </a:solidFill>
            </a:endParaRPr>
          </a:p>
          <a:p>
            <a:endParaRPr lang="en-US" dirty="0" smtClean="0"/>
          </a:p>
          <a:p>
            <a:pPr lvl="1"/>
            <a:r>
              <a:rPr lang="en-US" dirty="0" smtClean="0"/>
              <a:t>Operator dependent, Common Carotid branches and vertebral artery well visualized. </a:t>
            </a:r>
          </a:p>
          <a:p>
            <a:pPr lvl="1"/>
            <a:r>
              <a:rPr lang="en-US" dirty="0" smtClean="0"/>
              <a:t>Proximal subclavian, distal internal carotid &amp; descending thoracic aorta not well seen.</a:t>
            </a:r>
            <a:endParaRPr lang="en-IN" dirty="0"/>
          </a:p>
        </p:txBody>
      </p:sp>
    </p:spTree>
    <p:extLst>
      <p:ext uri="{BB962C8B-B14F-4D97-AF65-F5344CB8AC3E}">
        <p14:creationId xmlns:p14="http://schemas.microsoft.com/office/powerpoint/2010/main" val="4304303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79297"/>
            <a:ext cx="5181599" cy="576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rot="19406313">
            <a:off x="3805686" y="1385307"/>
            <a:ext cx="83820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Arrow 2"/>
          <p:cNvSpPr/>
          <p:nvPr/>
        </p:nvSpPr>
        <p:spPr>
          <a:xfrm rot="2563463">
            <a:off x="2818051" y="1798467"/>
            <a:ext cx="941492"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186861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48343"/>
            <a:ext cx="7696199" cy="545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14400" y="5934670"/>
            <a:ext cx="6591301" cy="923330"/>
          </a:xfrm>
          <a:prstGeom prst="rect">
            <a:avLst/>
          </a:prstGeom>
        </p:spPr>
        <p:txBody>
          <a:bodyPr wrap="square">
            <a:spAutoFit/>
          </a:bodyPr>
          <a:lstStyle/>
          <a:p>
            <a:r>
              <a:rPr lang="en-US" dirty="0">
                <a:solidFill>
                  <a:prstClr val="black"/>
                </a:solidFill>
              </a:rPr>
              <a:t>Longitudinal B mode sonogram of left mid-carotid artery shows markedly increased </a:t>
            </a:r>
            <a:r>
              <a:rPr lang="en-US" dirty="0" err="1">
                <a:solidFill>
                  <a:prstClr val="black"/>
                </a:solidFill>
              </a:rPr>
              <a:t>intimomedial</a:t>
            </a:r>
            <a:r>
              <a:rPr lang="en-US" dirty="0">
                <a:solidFill>
                  <a:prstClr val="black"/>
                </a:solidFill>
              </a:rPr>
              <a:t> thickness</a:t>
            </a:r>
          </a:p>
          <a:p>
            <a:r>
              <a:rPr lang="en-US" dirty="0">
                <a:solidFill>
                  <a:prstClr val="black"/>
                </a:solidFill>
              </a:rPr>
              <a:t>(between calipers) and narrowed lumen.</a:t>
            </a:r>
          </a:p>
        </p:txBody>
      </p:sp>
    </p:spTree>
    <p:extLst>
      <p:ext uri="{BB962C8B-B14F-4D97-AF65-F5344CB8AC3E}">
        <p14:creationId xmlns:p14="http://schemas.microsoft.com/office/powerpoint/2010/main" val="35035257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in </a:t>
            </a:r>
            <a:r>
              <a:rPr lang="en-US" dirty="0" err="1" smtClean="0"/>
              <a:t>Takayasu</a:t>
            </a:r>
            <a:r>
              <a:rPr lang="en-US" dirty="0" smtClean="0"/>
              <a:t> arteritis</a:t>
            </a:r>
            <a:endParaRPr lang="en-IN" dirty="0"/>
          </a:p>
        </p:txBody>
      </p:sp>
      <p:sp>
        <p:nvSpPr>
          <p:cNvPr id="3" name="Content Placeholder 2"/>
          <p:cNvSpPr>
            <a:spLocks noGrp="1"/>
          </p:cNvSpPr>
          <p:nvPr>
            <p:ph idx="1"/>
          </p:nvPr>
        </p:nvSpPr>
        <p:spPr/>
        <p:txBody>
          <a:bodyPr>
            <a:normAutofit fontScale="77500" lnSpcReduction="20000"/>
          </a:bodyPr>
          <a:lstStyle/>
          <a:p>
            <a:r>
              <a:rPr lang="en-US" b="1" dirty="0" smtClean="0"/>
              <a:t>Diagnosis </a:t>
            </a:r>
          </a:p>
          <a:p>
            <a:r>
              <a:rPr lang="en-US" b="1" dirty="0" smtClean="0"/>
              <a:t>Response to treatment &amp; disease Activity</a:t>
            </a:r>
          </a:p>
          <a:p>
            <a:endParaRPr lang="en-US" dirty="0"/>
          </a:p>
          <a:p>
            <a:r>
              <a:rPr lang="en-US" dirty="0" smtClean="0"/>
              <a:t>Advantages :</a:t>
            </a:r>
          </a:p>
          <a:p>
            <a:pPr lvl="1"/>
            <a:r>
              <a:rPr lang="en-US" dirty="0" smtClean="0"/>
              <a:t>Non invasive, no ionizing radiation</a:t>
            </a:r>
          </a:p>
          <a:p>
            <a:pPr lvl="1"/>
            <a:r>
              <a:rPr lang="en-US" dirty="0" smtClean="0"/>
              <a:t>Identification of early phase of disease: edema/ inflammation </a:t>
            </a:r>
          </a:p>
          <a:p>
            <a:pPr lvl="1"/>
            <a:r>
              <a:rPr lang="en-US" dirty="0" smtClean="0"/>
              <a:t>Good </a:t>
            </a:r>
            <a:r>
              <a:rPr lang="en-US" dirty="0"/>
              <a:t>delineation of the luminal narrowing and wall thickness</a:t>
            </a:r>
          </a:p>
          <a:p>
            <a:pPr lvl="1"/>
            <a:endParaRPr lang="en-US" dirty="0" smtClean="0"/>
          </a:p>
          <a:p>
            <a:r>
              <a:rPr lang="en-US" dirty="0" smtClean="0"/>
              <a:t>Limitations</a:t>
            </a:r>
          </a:p>
          <a:p>
            <a:pPr lvl="1"/>
            <a:r>
              <a:rPr lang="en-US" dirty="0"/>
              <a:t>Small vessels cannot be delineated</a:t>
            </a:r>
          </a:p>
          <a:p>
            <a:pPr lvl="1"/>
            <a:r>
              <a:rPr lang="en-US" dirty="0"/>
              <a:t>Vascular calcifications cannot be seen well</a:t>
            </a:r>
          </a:p>
          <a:p>
            <a:pPr lvl="1"/>
            <a:r>
              <a:rPr lang="en-US" dirty="0"/>
              <a:t>Some degree of overestimation of vascular stenosis</a:t>
            </a:r>
          </a:p>
          <a:p>
            <a:pPr lvl="1"/>
            <a:endParaRPr lang="en-US" dirty="0" smtClean="0"/>
          </a:p>
          <a:p>
            <a:pPr lvl="1"/>
            <a:endParaRPr lang="en-IN" dirty="0"/>
          </a:p>
        </p:txBody>
      </p:sp>
    </p:spTree>
    <p:extLst>
      <p:ext uri="{BB962C8B-B14F-4D97-AF65-F5344CB8AC3E}">
        <p14:creationId xmlns:p14="http://schemas.microsoft.com/office/powerpoint/2010/main" val="28167813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MRI in </a:t>
            </a:r>
            <a:r>
              <a:rPr lang="en-US" dirty="0" err="1" smtClean="0"/>
              <a:t>Aortoarteritis</a:t>
            </a:r>
            <a:endParaRPr lang="en-US" dirty="0"/>
          </a:p>
        </p:txBody>
      </p:sp>
      <p:sp>
        <p:nvSpPr>
          <p:cNvPr id="3" name="Content Placeholder 2"/>
          <p:cNvSpPr>
            <a:spLocks noGrp="1"/>
          </p:cNvSpPr>
          <p:nvPr>
            <p:ph idx="1"/>
          </p:nvPr>
        </p:nvSpPr>
        <p:spPr>
          <a:xfrm>
            <a:off x="457200" y="1600200"/>
            <a:ext cx="8458200" cy="4525963"/>
          </a:xfrm>
        </p:spPr>
        <p:txBody>
          <a:bodyPr>
            <a:normAutofit/>
          </a:bodyPr>
          <a:lstStyle/>
          <a:p>
            <a:r>
              <a:rPr lang="en-US" dirty="0" smtClean="0"/>
              <a:t>During the active phase of the disease, T1weighted images typically show thickened arterial walls. </a:t>
            </a:r>
          </a:p>
          <a:p>
            <a:r>
              <a:rPr lang="en-US" dirty="0" smtClean="0"/>
              <a:t>T 2 weighted images may show increased</a:t>
            </a:r>
          </a:p>
          <a:p>
            <a:pPr marL="0" indent="0">
              <a:buNone/>
            </a:pPr>
            <a:r>
              <a:rPr lang="en-US" dirty="0" smtClean="0"/>
              <a:t>    mural signal intensity, reflecting tissue edema,</a:t>
            </a:r>
          </a:p>
          <a:p>
            <a:r>
              <a:rPr lang="en-US" dirty="0" smtClean="0"/>
              <a:t>Contrast enhancement of vessel walls suggests increased vascularity in active lesions.</a:t>
            </a:r>
          </a:p>
          <a:p>
            <a:r>
              <a:rPr lang="en-US" dirty="0"/>
              <a:t>LGE can quantify fibrosis</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228821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288"/>
            <a:ext cx="3429000" cy="344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148262" y="381000"/>
            <a:ext cx="2819400" cy="2031325"/>
          </a:xfrm>
          <a:prstGeom prst="rect">
            <a:avLst/>
          </a:prstGeom>
        </p:spPr>
        <p:txBody>
          <a:bodyPr wrap="square">
            <a:spAutoFit/>
          </a:bodyPr>
          <a:lstStyle/>
          <a:p>
            <a:r>
              <a:rPr lang="en-US" dirty="0">
                <a:solidFill>
                  <a:prstClr val="black"/>
                </a:solidFill>
              </a:rPr>
              <a:t>23-year-old man with </a:t>
            </a:r>
            <a:r>
              <a:rPr lang="en-US" dirty="0" err="1">
                <a:solidFill>
                  <a:prstClr val="black"/>
                </a:solidFill>
              </a:rPr>
              <a:t>Takayasu's</a:t>
            </a:r>
            <a:r>
              <a:rPr lang="en-US" dirty="0">
                <a:solidFill>
                  <a:prstClr val="black"/>
                </a:solidFill>
              </a:rPr>
              <a:t> arteritis in acute phase. Axial T1-weighted image (TR/TE, 857/20) shows wall thickening of ascending aorta and pulmonary artery.</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3429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43487" y="4419600"/>
            <a:ext cx="3095625" cy="2308324"/>
          </a:xfrm>
          <a:prstGeom prst="rect">
            <a:avLst/>
          </a:prstGeom>
        </p:spPr>
        <p:txBody>
          <a:bodyPr wrap="square">
            <a:spAutoFit/>
          </a:bodyPr>
          <a:lstStyle/>
          <a:p>
            <a:r>
              <a:rPr lang="en-US" dirty="0">
                <a:solidFill>
                  <a:prstClr val="black"/>
                </a:solidFill>
              </a:rPr>
              <a:t>23-year-old man with </a:t>
            </a:r>
            <a:r>
              <a:rPr lang="en-US" dirty="0" err="1">
                <a:solidFill>
                  <a:prstClr val="black"/>
                </a:solidFill>
              </a:rPr>
              <a:t>Takayasu's</a:t>
            </a:r>
            <a:r>
              <a:rPr lang="en-US" dirty="0">
                <a:solidFill>
                  <a:prstClr val="black"/>
                </a:solidFill>
              </a:rPr>
              <a:t> arteritis in acute phase. Axial T1-weighted image (TR/TE, 800/14) shows improvement of wall thickening of ascending aorta and pulmonary artery after steroid therapy.</a:t>
            </a:r>
          </a:p>
        </p:txBody>
      </p:sp>
      <p:cxnSp>
        <p:nvCxnSpPr>
          <p:cNvPr id="3" name="Straight Arrow Connector 2"/>
          <p:cNvCxnSpPr/>
          <p:nvPr/>
        </p:nvCxnSpPr>
        <p:spPr>
          <a:xfrm flipH="1">
            <a:off x="2590800" y="685800"/>
            <a:ext cx="190500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466975" y="4081461"/>
            <a:ext cx="190500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7746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825"/>
            <a:ext cx="3629026" cy="4198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91000" y="304800"/>
            <a:ext cx="4419600" cy="1477328"/>
          </a:xfrm>
          <a:prstGeom prst="rect">
            <a:avLst/>
          </a:prstGeom>
        </p:spPr>
        <p:txBody>
          <a:bodyPr wrap="square">
            <a:spAutoFit/>
          </a:bodyPr>
          <a:lstStyle/>
          <a:p>
            <a:r>
              <a:rPr lang="en-US" dirty="0">
                <a:solidFill>
                  <a:prstClr val="black"/>
                </a:solidFill>
              </a:rPr>
              <a:t>30-year-old woman with </a:t>
            </a:r>
            <a:r>
              <a:rPr lang="en-US" dirty="0" err="1">
                <a:solidFill>
                  <a:prstClr val="black"/>
                </a:solidFill>
              </a:rPr>
              <a:t>Takayasu's</a:t>
            </a:r>
            <a:r>
              <a:rPr lang="en-US" dirty="0">
                <a:solidFill>
                  <a:prstClr val="black"/>
                </a:solidFill>
              </a:rPr>
              <a:t> arteritis in acute phase. Contrast-enhanced 3D MR angiography shows complete occlusion of right pulmonary, left common carotid, and left </a:t>
            </a:r>
            <a:r>
              <a:rPr lang="en-US" dirty="0" err="1">
                <a:solidFill>
                  <a:prstClr val="black"/>
                </a:solidFill>
              </a:rPr>
              <a:t>subclavian</a:t>
            </a:r>
            <a:r>
              <a:rPr lang="en-US" dirty="0">
                <a:solidFill>
                  <a:prstClr val="black"/>
                </a:solidFill>
              </a:rPr>
              <a:t> arteries</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569256"/>
            <a:ext cx="3705226" cy="426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76437" y="5153025"/>
            <a:ext cx="3327689" cy="1477328"/>
          </a:xfrm>
          <a:prstGeom prst="rect">
            <a:avLst/>
          </a:prstGeom>
        </p:spPr>
        <p:txBody>
          <a:bodyPr wrap="square">
            <a:spAutoFit/>
          </a:bodyPr>
          <a:lstStyle/>
          <a:p>
            <a:r>
              <a:rPr lang="en-US" dirty="0">
                <a:solidFill>
                  <a:prstClr val="black"/>
                </a:solidFill>
              </a:rPr>
              <a:t>30-year-old woman with </a:t>
            </a:r>
            <a:r>
              <a:rPr lang="en-US" dirty="0" err="1">
                <a:solidFill>
                  <a:prstClr val="black"/>
                </a:solidFill>
              </a:rPr>
              <a:t>Takayasu's</a:t>
            </a:r>
            <a:r>
              <a:rPr lang="en-US" dirty="0">
                <a:solidFill>
                  <a:prstClr val="black"/>
                </a:solidFill>
              </a:rPr>
              <a:t> arteritis in acute phase. Early source image of 3D MR angiography shows wall thickening of aortic arch (arrow).</a:t>
            </a:r>
          </a:p>
        </p:txBody>
      </p:sp>
    </p:spTree>
    <p:extLst>
      <p:ext uri="{BB962C8B-B14F-4D97-AF65-F5344CB8AC3E}">
        <p14:creationId xmlns:p14="http://schemas.microsoft.com/office/powerpoint/2010/main" val="3649533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133725" cy="459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362325" y="228600"/>
            <a:ext cx="4462462" cy="1477328"/>
          </a:xfrm>
          <a:prstGeom prst="rect">
            <a:avLst/>
          </a:prstGeom>
        </p:spPr>
        <p:txBody>
          <a:bodyPr wrap="square">
            <a:spAutoFit/>
          </a:bodyPr>
          <a:lstStyle/>
          <a:p>
            <a:r>
              <a:rPr lang="en-US" dirty="0">
                <a:solidFill>
                  <a:prstClr val="black"/>
                </a:solidFill>
              </a:rPr>
              <a:t>53-year-old woman with </a:t>
            </a:r>
            <a:r>
              <a:rPr lang="en-US" dirty="0" err="1">
                <a:solidFill>
                  <a:prstClr val="black"/>
                </a:solidFill>
              </a:rPr>
              <a:t>Takayasu's</a:t>
            </a:r>
            <a:r>
              <a:rPr lang="en-US" dirty="0">
                <a:solidFill>
                  <a:prstClr val="black"/>
                </a:solidFill>
              </a:rPr>
              <a:t> arteritis in late phase. Contrast-enhanced 3D MR angiography shows dilatation of ascending aorta. Diffuse narrowing of descending thoracic aorta is also seen.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431" y="2040195"/>
            <a:ext cx="3183731" cy="4696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73906" y="5091111"/>
            <a:ext cx="4991100" cy="1477328"/>
          </a:xfrm>
          <a:prstGeom prst="rect">
            <a:avLst/>
          </a:prstGeom>
        </p:spPr>
        <p:txBody>
          <a:bodyPr wrap="square">
            <a:spAutoFit/>
          </a:bodyPr>
          <a:lstStyle/>
          <a:p>
            <a:r>
              <a:rPr lang="en-US" dirty="0">
                <a:solidFill>
                  <a:prstClr val="black"/>
                </a:solidFill>
              </a:rPr>
              <a:t>53-year-old woman with </a:t>
            </a:r>
            <a:r>
              <a:rPr lang="en-US" dirty="0" err="1">
                <a:solidFill>
                  <a:prstClr val="black"/>
                </a:solidFill>
              </a:rPr>
              <a:t>Takayasu's</a:t>
            </a:r>
            <a:r>
              <a:rPr lang="en-US" dirty="0">
                <a:solidFill>
                  <a:prstClr val="black"/>
                </a:solidFill>
              </a:rPr>
              <a:t> arteritis in late phase. Contrast-enhanced 3D MR angiography shows diffuse narrowing of abdominal aorta. These findings are typical features of aorta in late phase of </a:t>
            </a:r>
            <a:r>
              <a:rPr lang="en-US" dirty="0" err="1">
                <a:solidFill>
                  <a:prstClr val="black"/>
                </a:solidFill>
              </a:rPr>
              <a:t>Takayasu's</a:t>
            </a:r>
            <a:r>
              <a:rPr lang="en-US" dirty="0">
                <a:solidFill>
                  <a:prstClr val="black"/>
                </a:solidFill>
              </a:rPr>
              <a:t> arteritis.</a:t>
            </a:r>
          </a:p>
        </p:txBody>
      </p:sp>
    </p:spTree>
    <p:extLst>
      <p:ext uri="{BB962C8B-B14F-4D97-AF65-F5344CB8AC3E}">
        <p14:creationId xmlns:p14="http://schemas.microsoft.com/office/powerpoint/2010/main" val="3774490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1" y="-1"/>
            <a:ext cx="3595257" cy="432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52851" y="14287"/>
            <a:ext cx="3162300" cy="2308324"/>
          </a:xfrm>
          <a:prstGeom prst="rect">
            <a:avLst/>
          </a:prstGeom>
        </p:spPr>
        <p:txBody>
          <a:bodyPr wrap="square">
            <a:spAutoFit/>
          </a:bodyPr>
          <a:lstStyle/>
          <a:p>
            <a:r>
              <a:rPr lang="en-US" dirty="0">
                <a:solidFill>
                  <a:prstClr val="black"/>
                </a:solidFill>
              </a:rPr>
              <a:t>41-year-old woman with </a:t>
            </a:r>
            <a:r>
              <a:rPr lang="en-US" dirty="0" err="1">
                <a:solidFill>
                  <a:prstClr val="black"/>
                </a:solidFill>
              </a:rPr>
              <a:t>Takayasu's</a:t>
            </a:r>
            <a:r>
              <a:rPr lang="en-US" dirty="0">
                <a:solidFill>
                  <a:prstClr val="black"/>
                </a:solidFill>
              </a:rPr>
              <a:t> arteritis in late phase. Contrast-enhanced 3D MR angiography  shows occlusion of left </a:t>
            </a:r>
            <a:r>
              <a:rPr lang="en-US" dirty="0" err="1">
                <a:solidFill>
                  <a:prstClr val="black"/>
                </a:solidFill>
              </a:rPr>
              <a:t>subclavian</a:t>
            </a:r>
            <a:r>
              <a:rPr lang="en-US" dirty="0">
                <a:solidFill>
                  <a:prstClr val="black"/>
                </a:solidFill>
              </a:rPr>
              <a:t> artery. Irregularities of vessel lumen of other aortic branches are also shown.</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2415512"/>
            <a:ext cx="3809999" cy="444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95057" y="4282202"/>
            <a:ext cx="3338944" cy="2585323"/>
          </a:xfrm>
          <a:prstGeom prst="rect">
            <a:avLst/>
          </a:prstGeom>
        </p:spPr>
        <p:txBody>
          <a:bodyPr wrap="square">
            <a:spAutoFit/>
          </a:bodyPr>
          <a:lstStyle/>
          <a:p>
            <a:r>
              <a:rPr lang="en-US" dirty="0">
                <a:solidFill>
                  <a:prstClr val="black"/>
                </a:solidFill>
              </a:rPr>
              <a:t>41-year-old woman with </a:t>
            </a:r>
            <a:r>
              <a:rPr lang="en-US" dirty="0" err="1">
                <a:solidFill>
                  <a:prstClr val="black"/>
                </a:solidFill>
              </a:rPr>
              <a:t>Takayasu's</a:t>
            </a:r>
            <a:r>
              <a:rPr lang="en-US" dirty="0">
                <a:solidFill>
                  <a:prstClr val="black"/>
                </a:solidFill>
              </a:rPr>
              <a:t> arteritis in late phase. FLAIR images of show brain atrophy caused by chronic ischemia because of occlusion and </a:t>
            </a:r>
            <a:r>
              <a:rPr lang="en-US" dirty="0" err="1">
                <a:solidFill>
                  <a:prstClr val="black"/>
                </a:solidFill>
              </a:rPr>
              <a:t>stenoses</a:t>
            </a:r>
            <a:r>
              <a:rPr lang="en-US" dirty="0">
                <a:solidFill>
                  <a:prstClr val="black"/>
                </a:solidFill>
              </a:rPr>
              <a:t> of aortic branches. High signal spots are seen in deep white matter, suggesting small infarctions</a:t>
            </a:r>
          </a:p>
        </p:txBody>
      </p:sp>
    </p:spTree>
    <p:extLst>
      <p:ext uri="{BB962C8B-B14F-4D97-AF65-F5344CB8AC3E}">
        <p14:creationId xmlns:p14="http://schemas.microsoft.com/office/powerpoint/2010/main" val="16050893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 </a:t>
            </a:r>
            <a:r>
              <a:rPr lang="en-US" dirty="0" err="1" smtClean="0"/>
              <a:t>Angio</a:t>
            </a:r>
            <a:endParaRPr lang="en-IN" dirty="0"/>
          </a:p>
        </p:txBody>
      </p:sp>
      <p:sp>
        <p:nvSpPr>
          <p:cNvPr id="3" name="Content Placeholder 2"/>
          <p:cNvSpPr>
            <a:spLocks noGrp="1"/>
          </p:cNvSpPr>
          <p:nvPr>
            <p:ph idx="1"/>
          </p:nvPr>
        </p:nvSpPr>
        <p:spPr/>
        <p:txBody>
          <a:bodyPr>
            <a:normAutofit fontScale="85000" lnSpcReduction="20000"/>
          </a:bodyPr>
          <a:lstStyle/>
          <a:p>
            <a:r>
              <a:rPr lang="en-IN" dirty="0" smtClean="0"/>
              <a:t>CT </a:t>
            </a:r>
            <a:r>
              <a:rPr lang="en-IN" dirty="0" err="1" smtClean="0"/>
              <a:t>angio</a:t>
            </a:r>
            <a:r>
              <a:rPr lang="en-IN" dirty="0" smtClean="0"/>
              <a:t> ideal for delineating stenosis,  aneurysms</a:t>
            </a:r>
          </a:p>
          <a:p>
            <a:endParaRPr lang="en-IN" dirty="0"/>
          </a:p>
          <a:p>
            <a:r>
              <a:rPr lang="en-IN" dirty="0" smtClean="0"/>
              <a:t>Coronary </a:t>
            </a:r>
            <a:r>
              <a:rPr lang="en-IN" dirty="0"/>
              <a:t>CT angiography allows </a:t>
            </a:r>
            <a:r>
              <a:rPr lang="en-IN" dirty="0" smtClean="0"/>
              <a:t>the assessment </a:t>
            </a:r>
            <a:r>
              <a:rPr lang="en-IN" dirty="0"/>
              <a:t>of coronary artery involvement in TA, </a:t>
            </a:r>
            <a:r>
              <a:rPr lang="en-IN" dirty="0" smtClean="0"/>
              <a:t>because most </a:t>
            </a:r>
            <a:r>
              <a:rPr lang="en-IN" dirty="0"/>
              <a:t>coronary artery lesions in TA are located in </a:t>
            </a:r>
            <a:r>
              <a:rPr lang="en-IN" dirty="0" err="1"/>
              <a:t>ostial</a:t>
            </a:r>
            <a:r>
              <a:rPr lang="en-IN" dirty="0"/>
              <a:t> </a:t>
            </a:r>
            <a:r>
              <a:rPr lang="en-IN" dirty="0" smtClean="0"/>
              <a:t>or proximal </a:t>
            </a:r>
            <a:r>
              <a:rPr lang="en-IN" dirty="0"/>
              <a:t>coronary artery</a:t>
            </a:r>
            <a:r>
              <a:rPr lang="en-IN" dirty="0" smtClean="0"/>
              <a:t>.</a:t>
            </a:r>
          </a:p>
          <a:p>
            <a:endParaRPr lang="en-IN" dirty="0" smtClean="0"/>
          </a:p>
          <a:p>
            <a:r>
              <a:rPr lang="en-US" dirty="0" smtClean="0"/>
              <a:t>Limitation : </a:t>
            </a:r>
            <a:endParaRPr lang="en-IN" dirty="0" smtClean="0"/>
          </a:p>
          <a:p>
            <a:pPr lvl="1"/>
            <a:r>
              <a:rPr lang="en-IN" dirty="0" smtClean="0"/>
              <a:t>Needs </a:t>
            </a:r>
            <a:r>
              <a:rPr lang="en-IN" dirty="0"/>
              <a:t>iodinated contrast</a:t>
            </a:r>
          </a:p>
          <a:p>
            <a:pPr lvl="1"/>
            <a:r>
              <a:rPr lang="en-IN" dirty="0" smtClean="0"/>
              <a:t>Ionizing </a:t>
            </a:r>
            <a:r>
              <a:rPr lang="en-IN" dirty="0"/>
              <a:t>radiation</a:t>
            </a:r>
          </a:p>
          <a:p>
            <a:pPr lvl="1"/>
            <a:r>
              <a:rPr lang="en-IN" dirty="0" smtClean="0"/>
              <a:t>Contraindicated in pregnancy</a:t>
            </a:r>
            <a:endParaRPr lang="en-IN" dirty="0"/>
          </a:p>
          <a:p>
            <a:pPr lvl="1"/>
            <a:r>
              <a:rPr lang="en-IN" dirty="0" smtClean="0"/>
              <a:t>Not </a:t>
            </a:r>
            <a:r>
              <a:rPr lang="en-IN" dirty="0"/>
              <a:t>apt for follow-up</a:t>
            </a:r>
            <a:endParaRPr lang="en-US" dirty="0" smtClean="0"/>
          </a:p>
          <a:p>
            <a:endParaRPr lang="en-IN" dirty="0"/>
          </a:p>
        </p:txBody>
      </p:sp>
    </p:spTree>
    <p:extLst>
      <p:ext uri="{BB962C8B-B14F-4D97-AF65-F5344CB8AC3E}">
        <p14:creationId xmlns:p14="http://schemas.microsoft.com/office/powerpoint/2010/main" val="3289377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Takayasu</a:t>
            </a:r>
            <a:r>
              <a:rPr lang="en-US" dirty="0" smtClean="0"/>
              <a:t> arteritis (TA) </a:t>
            </a:r>
            <a:endParaRPr lang="en-US" dirty="0"/>
          </a:p>
        </p:txBody>
      </p:sp>
      <p:sp>
        <p:nvSpPr>
          <p:cNvPr id="3" name="Content Placeholder 2"/>
          <p:cNvSpPr>
            <a:spLocks noGrp="1"/>
          </p:cNvSpPr>
          <p:nvPr>
            <p:ph idx="1"/>
          </p:nvPr>
        </p:nvSpPr>
        <p:spPr/>
        <p:txBody>
          <a:bodyPr>
            <a:normAutofit/>
          </a:bodyPr>
          <a:lstStyle/>
          <a:p>
            <a:r>
              <a:rPr lang="en-US" dirty="0" smtClean="0"/>
              <a:t>Chronic, idiopathic, granulomatous, large vessel </a:t>
            </a:r>
            <a:r>
              <a:rPr lang="en-US" dirty="0" err="1" smtClean="0"/>
              <a:t>vasculitis</a:t>
            </a:r>
            <a:r>
              <a:rPr lang="en-US" dirty="0" smtClean="0"/>
              <a:t>, manifesting mainly as a pan-</a:t>
            </a:r>
            <a:r>
              <a:rPr lang="en-US" dirty="0" err="1" smtClean="0"/>
              <a:t>aortitis</a:t>
            </a:r>
            <a:r>
              <a:rPr lang="en-US" dirty="0" smtClean="0"/>
              <a:t>: affecting elastic arteries mainly aorta and its branches:</a:t>
            </a:r>
          </a:p>
          <a:p>
            <a:endParaRPr lang="en-US" dirty="0" smtClean="0">
              <a:solidFill>
                <a:srgbClr val="FF0000"/>
              </a:solidFill>
            </a:endParaRPr>
          </a:p>
          <a:p>
            <a:r>
              <a:rPr lang="en-US" dirty="0" smtClean="0">
                <a:solidFill>
                  <a:srgbClr val="FF0000"/>
                </a:solidFill>
              </a:rPr>
              <a:t>Arterial lesions:</a:t>
            </a:r>
          </a:p>
          <a:p>
            <a:pPr lvl="2"/>
            <a:r>
              <a:rPr lang="en-US" b="1" dirty="0" smtClean="0">
                <a:solidFill>
                  <a:srgbClr val="FF0000"/>
                </a:solidFill>
              </a:rPr>
              <a:t>segmental stenosis </a:t>
            </a:r>
            <a:r>
              <a:rPr lang="en-US" b="1" dirty="0" smtClean="0">
                <a:solidFill>
                  <a:srgbClr val="FF0000"/>
                </a:solidFill>
                <a:sym typeface="Wingdings" pitchFamily="2" charset="2"/>
              </a:rPr>
              <a:t> occlusion</a:t>
            </a:r>
            <a:endParaRPr lang="en-US" b="1" dirty="0" smtClean="0">
              <a:solidFill>
                <a:srgbClr val="FF0000"/>
              </a:solidFill>
            </a:endParaRPr>
          </a:p>
          <a:p>
            <a:pPr lvl="2"/>
            <a:r>
              <a:rPr lang="en-US" b="1" dirty="0" smtClean="0">
                <a:solidFill>
                  <a:srgbClr val="FF0000"/>
                </a:solidFill>
              </a:rPr>
              <a:t>Dilatation </a:t>
            </a:r>
            <a:r>
              <a:rPr lang="en-US" b="1" dirty="0" smtClean="0">
                <a:solidFill>
                  <a:srgbClr val="FF0000"/>
                </a:solidFill>
                <a:sym typeface="Wingdings" pitchFamily="2" charset="2"/>
              </a:rPr>
              <a:t> </a:t>
            </a:r>
            <a:r>
              <a:rPr lang="en-US" b="1" dirty="0" smtClean="0">
                <a:solidFill>
                  <a:srgbClr val="FF0000"/>
                </a:solidFill>
              </a:rPr>
              <a:t>aneurysm formation. </a:t>
            </a:r>
          </a:p>
          <a:p>
            <a:pPr lvl="1"/>
            <a:endParaRPr lang="en-US" dirty="0"/>
          </a:p>
        </p:txBody>
      </p:sp>
    </p:spTree>
    <p:extLst>
      <p:ext uri="{BB962C8B-B14F-4D97-AF65-F5344CB8AC3E}">
        <p14:creationId xmlns:p14="http://schemas.microsoft.com/office/powerpoint/2010/main" val="41955347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t="17708" r="22656" b="12500"/>
          <a:stretch>
            <a:fillRect/>
          </a:stretch>
        </p:blipFill>
        <p:spPr bwMode="auto">
          <a:xfrm>
            <a:off x="685800" y="1219200"/>
            <a:ext cx="7543800" cy="5105400"/>
          </a:xfrm>
          <a:prstGeom prst="rect">
            <a:avLst/>
          </a:prstGeom>
          <a:noFill/>
          <a:ln w="9525">
            <a:noFill/>
            <a:miter lim="800000"/>
            <a:headEnd/>
            <a:tailEnd/>
          </a:ln>
          <a:effectLst/>
        </p:spPr>
      </p:pic>
      <p:sp>
        <p:nvSpPr>
          <p:cNvPr id="5" name="Title 1"/>
          <p:cNvSpPr txBox="1">
            <a:spLocks/>
          </p:cNvSpPr>
          <p:nvPr/>
        </p:nvSpPr>
        <p:spPr>
          <a:xfrm>
            <a:off x="609600" y="332656"/>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srgbClr val="1F497D"/>
                </a:solidFill>
              </a:rPr>
              <a:t>CT </a:t>
            </a:r>
            <a:r>
              <a:rPr lang="en-US" dirty="0" err="1" smtClean="0">
                <a:solidFill>
                  <a:srgbClr val="1F497D"/>
                </a:solidFill>
              </a:rPr>
              <a:t>Angio</a:t>
            </a:r>
            <a:r>
              <a:rPr lang="en-US" dirty="0" smtClean="0">
                <a:solidFill>
                  <a:srgbClr val="1F497D"/>
                </a:solidFill>
              </a:rPr>
              <a:t> for Aorta and UL Vessels</a:t>
            </a:r>
            <a:endParaRPr lang="en-IN" dirty="0">
              <a:solidFill>
                <a:srgbClr val="1F497D"/>
              </a:solidFill>
            </a:endParaRPr>
          </a:p>
        </p:txBody>
      </p:sp>
      <p:cxnSp>
        <p:nvCxnSpPr>
          <p:cNvPr id="6" name="Straight Arrow Connector 5"/>
          <p:cNvCxnSpPr/>
          <p:nvPr/>
        </p:nvCxnSpPr>
        <p:spPr>
          <a:xfrm flipH="1" flipV="1">
            <a:off x="6228184" y="4653136"/>
            <a:ext cx="360040" cy="79208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650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
            <a:ext cx="67056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5203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42" t="14204" r="44630" b="13068"/>
          <a:stretch/>
        </p:blipFill>
        <p:spPr bwMode="auto">
          <a:xfrm>
            <a:off x="1801090" y="0"/>
            <a:ext cx="69651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318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631" t="13578" r="47534" b="26724"/>
          <a:stretch/>
        </p:blipFill>
        <p:spPr bwMode="auto">
          <a:xfrm>
            <a:off x="1066800" y="112157"/>
            <a:ext cx="6934200" cy="631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42408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358" t="11207" r="49473" b="25214"/>
          <a:stretch/>
        </p:blipFill>
        <p:spPr bwMode="auto">
          <a:xfrm>
            <a:off x="1447800" y="107889"/>
            <a:ext cx="6324599" cy="661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33690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788" t="17262" r="29722" b="6249"/>
          <a:stretch/>
        </p:blipFill>
        <p:spPr bwMode="auto">
          <a:xfrm>
            <a:off x="1371600" y="69927"/>
            <a:ext cx="6248400" cy="680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5568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29" t="19048" r="25149" b="11706"/>
          <a:stretch/>
        </p:blipFill>
        <p:spPr bwMode="auto">
          <a:xfrm>
            <a:off x="0" y="123387"/>
            <a:ext cx="9144000" cy="667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6804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92" t="17460" r="21243" b="6250"/>
          <a:stretch/>
        </p:blipFill>
        <p:spPr bwMode="auto">
          <a:xfrm>
            <a:off x="152400" y="137377"/>
            <a:ext cx="8991600" cy="658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2180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533400"/>
          </a:xfrm>
        </p:spPr>
        <p:txBody>
          <a:bodyPr>
            <a:normAutofit fontScale="90000"/>
          </a:bodyPr>
          <a:lstStyle/>
          <a:p>
            <a:r>
              <a:rPr lang="en-US" dirty="0" smtClean="0"/>
              <a:t>Differential Diagnosis</a:t>
            </a:r>
            <a:br>
              <a:rPr lang="en-US" dirty="0" smtClean="0"/>
            </a:br>
            <a:endParaRPr lang="en-US" dirty="0"/>
          </a:p>
        </p:txBody>
      </p:sp>
      <p:sp>
        <p:nvSpPr>
          <p:cNvPr id="3" name="Content Placeholder 2"/>
          <p:cNvSpPr>
            <a:spLocks noGrp="1"/>
          </p:cNvSpPr>
          <p:nvPr>
            <p:ph idx="1"/>
          </p:nvPr>
        </p:nvSpPr>
        <p:spPr>
          <a:xfrm>
            <a:off x="457200" y="440871"/>
            <a:ext cx="8153400" cy="6417129"/>
          </a:xfrm>
        </p:spPr>
        <p:txBody>
          <a:bodyPr>
            <a:normAutofit fontScale="25000" lnSpcReduction="20000"/>
          </a:bodyPr>
          <a:lstStyle/>
          <a:p>
            <a:endParaRPr lang="en-US" dirty="0" smtClean="0"/>
          </a:p>
          <a:p>
            <a:pPr>
              <a:lnSpc>
                <a:spcPct val="120000"/>
              </a:lnSpc>
            </a:pPr>
            <a:r>
              <a:rPr lang="en-US" sz="6400" dirty="0" smtClean="0">
                <a:latin typeface="Aharoni" pitchFamily="2" charset="-79"/>
                <a:cs typeface="Aharoni" pitchFamily="2" charset="-79"/>
              </a:rPr>
              <a:t>    </a:t>
            </a:r>
            <a:r>
              <a:rPr lang="en-US" sz="8000" dirty="0" smtClean="0">
                <a:latin typeface="Aharoni" pitchFamily="2" charset="-79"/>
                <a:cs typeface="Aharoni" pitchFamily="2" charset="-79"/>
              </a:rPr>
              <a:t>Aortic </a:t>
            </a:r>
            <a:r>
              <a:rPr lang="en-US" sz="8000" dirty="0" err="1" smtClean="0">
                <a:latin typeface="Aharoni" pitchFamily="2" charset="-79"/>
                <a:cs typeface="Aharoni" pitchFamily="2" charset="-79"/>
              </a:rPr>
              <a:t>Coarctation</a:t>
            </a:r>
            <a:endParaRPr lang="en-US" sz="8000" dirty="0" smtClean="0">
              <a:latin typeface="Aharoni" pitchFamily="2" charset="-79"/>
              <a:cs typeface="Aharoni" pitchFamily="2" charset="-79"/>
            </a:endParaRPr>
          </a:p>
          <a:p>
            <a:pPr>
              <a:lnSpc>
                <a:spcPct val="120000"/>
              </a:lnSpc>
            </a:pPr>
            <a:endParaRPr lang="en-US" sz="8000" dirty="0" smtClean="0">
              <a:latin typeface="Aharoni" pitchFamily="2" charset="-79"/>
              <a:cs typeface="Aharoni" pitchFamily="2" charset="-79"/>
            </a:endParaRPr>
          </a:p>
          <a:p>
            <a:pPr>
              <a:lnSpc>
                <a:spcPct val="120000"/>
              </a:lnSpc>
            </a:pPr>
            <a:r>
              <a:rPr lang="en-US" sz="8000" dirty="0" smtClean="0">
                <a:latin typeface="Aharoni" pitchFamily="2" charset="-79"/>
                <a:cs typeface="Aharoni" pitchFamily="2" charset="-79"/>
              </a:rPr>
              <a:t>    Atherosclerosis</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a:t>
            </a:r>
            <a:r>
              <a:rPr lang="en-US" sz="6400" dirty="0" err="1" smtClean="0">
                <a:latin typeface="Aharoni" pitchFamily="2" charset="-79"/>
                <a:cs typeface="Aharoni" pitchFamily="2" charset="-79"/>
              </a:rPr>
              <a:t>Behcet</a:t>
            </a:r>
            <a:r>
              <a:rPr lang="en-US" sz="6400" dirty="0" smtClean="0">
                <a:latin typeface="Aharoni" pitchFamily="2" charset="-79"/>
                <a:cs typeface="Aharoni" pitchFamily="2" charset="-79"/>
              </a:rPr>
              <a:t> Disease</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Giant Cell Arteritis (Temporal Arteritis)</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a:t>
            </a:r>
            <a:r>
              <a:rPr lang="en-US" sz="6400" dirty="0" err="1" smtClean="0">
                <a:latin typeface="Aharoni" pitchFamily="2" charset="-79"/>
                <a:cs typeface="Aharoni" pitchFamily="2" charset="-79"/>
              </a:rPr>
              <a:t>Granulomatosis</a:t>
            </a:r>
            <a:r>
              <a:rPr lang="en-US" sz="6400" dirty="0" smtClean="0">
                <a:latin typeface="Aharoni" pitchFamily="2" charset="-79"/>
                <a:cs typeface="Aharoni" pitchFamily="2" charset="-79"/>
              </a:rPr>
              <a:t> with </a:t>
            </a:r>
            <a:r>
              <a:rPr lang="en-US" sz="6400" dirty="0" err="1" smtClean="0">
                <a:latin typeface="Aharoni" pitchFamily="2" charset="-79"/>
                <a:cs typeface="Aharoni" pitchFamily="2" charset="-79"/>
              </a:rPr>
              <a:t>Polyangiitis</a:t>
            </a:r>
            <a:r>
              <a:rPr lang="en-US" sz="6400" dirty="0" smtClean="0">
                <a:latin typeface="Aharoni" pitchFamily="2" charset="-79"/>
                <a:cs typeface="Aharoni" pitchFamily="2" charset="-79"/>
              </a:rPr>
              <a:t> (Wegener </a:t>
            </a:r>
            <a:r>
              <a:rPr lang="en-US" sz="6400" dirty="0" err="1" smtClean="0">
                <a:latin typeface="Aharoni" pitchFamily="2" charset="-79"/>
                <a:cs typeface="Aharoni" pitchFamily="2" charset="-79"/>
              </a:rPr>
              <a:t>Granulomatosis</a:t>
            </a:r>
            <a:r>
              <a:rPr lang="en-US" sz="6400" dirty="0" smtClean="0">
                <a:latin typeface="Aharoni" pitchFamily="2" charset="-79"/>
                <a:cs typeface="Aharoni" pitchFamily="2" charset="-79"/>
              </a:rPr>
              <a:t>)</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IgG4-related disease</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Kawasaki Disease</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Rheumatoid Arthritis</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a:t>
            </a:r>
            <a:r>
              <a:rPr lang="en-US" sz="6400" dirty="0" err="1" smtClean="0">
                <a:latin typeface="Aharoni" pitchFamily="2" charset="-79"/>
                <a:cs typeface="Aharoni" pitchFamily="2" charset="-79"/>
              </a:rPr>
              <a:t>Sarcoidosis</a:t>
            </a:r>
            <a:endParaRPr lang="en-US" sz="6400" dirty="0" smtClean="0">
              <a:latin typeface="Aharoni" pitchFamily="2" charset="-79"/>
              <a:cs typeface="Aharoni" pitchFamily="2" charset="-79"/>
            </a:endParaRP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Systemic Lupus </a:t>
            </a:r>
            <a:r>
              <a:rPr lang="en-US" sz="6400" dirty="0" err="1" smtClean="0">
                <a:latin typeface="Aharoni" pitchFamily="2" charset="-79"/>
                <a:cs typeface="Aharoni" pitchFamily="2" charset="-79"/>
              </a:rPr>
              <a:t>Erythematosus</a:t>
            </a:r>
            <a:r>
              <a:rPr lang="en-US" sz="6400" dirty="0" smtClean="0">
                <a:latin typeface="Aharoni" pitchFamily="2" charset="-79"/>
                <a:cs typeface="Aharoni" pitchFamily="2" charset="-79"/>
              </a:rPr>
              <a:t> (SLE)</a:t>
            </a:r>
          </a:p>
          <a:p>
            <a:pPr>
              <a:lnSpc>
                <a:spcPct val="120000"/>
              </a:lnSpc>
            </a:pPr>
            <a:endParaRPr lang="en-US" sz="6400" dirty="0" smtClean="0">
              <a:latin typeface="Aharoni" pitchFamily="2" charset="-79"/>
              <a:cs typeface="Aharoni" pitchFamily="2" charset="-79"/>
            </a:endParaRPr>
          </a:p>
          <a:p>
            <a:pPr>
              <a:lnSpc>
                <a:spcPct val="120000"/>
              </a:lnSpc>
            </a:pPr>
            <a:r>
              <a:rPr lang="en-US" sz="6400" dirty="0" smtClean="0">
                <a:latin typeface="Aharoni" pitchFamily="2" charset="-79"/>
                <a:cs typeface="Aharoni" pitchFamily="2" charset="-79"/>
              </a:rPr>
              <a:t>    </a:t>
            </a:r>
            <a:r>
              <a:rPr lang="en-US" sz="6400" dirty="0" err="1" smtClean="0">
                <a:latin typeface="Aharoni" pitchFamily="2" charset="-79"/>
                <a:cs typeface="Aharoni" pitchFamily="2" charset="-79"/>
              </a:rPr>
              <a:t>Thromboangiitis</a:t>
            </a:r>
            <a:r>
              <a:rPr lang="en-US" sz="6400" dirty="0" smtClean="0">
                <a:latin typeface="Aharoni" pitchFamily="2" charset="-79"/>
                <a:cs typeface="Aharoni" pitchFamily="2" charset="-79"/>
              </a:rPr>
              <a:t> </a:t>
            </a:r>
            <a:r>
              <a:rPr lang="en-US" sz="6400" dirty="0" err="1" smtClean="0">
                <a:latin typeface="Aharoni" pitchFamily="2" charset="-79"/>
                <a:cs typeface="Aharoni" pitchFamily="2" charset="-79"/>
              </a:rPr>
              <a:t>Obliterans</a:t>
            </a:r>
            <a:r>
              <a:rPr lang="en-US" sz="6400" dirty="0" smtClean="0">
                <a:latin typeface="Aharoni" pitchFamily="2" charset="-79"/>
                <a:cs typeface="Aharoni" pitchFamily="2" charset="-79"/>
              </a:rPr>
              <a:t> (</a:t>
            </a:r>
            <a:r>
              <a:rPr lang="en-US" sz="6400" dirty="0" err="1" smtClean="0">
                <a:latin typeface="Aharoni" pitchFamily="2" charset="-79"/>
                <a:cs typeface="Aharoni" pitchFamily="2" charset="-79"/>
              </a:rPr>
              <a:t>Buerger</a:t>
            </a:r>
            <a:r>
              <a:rPr lang="en-US" sz="6400" dirty="0" smtClean="0">
                <a:latin typeface="Aharoni" pitchFamily="2" charset="-79"/>
                <a:cs typeface="Aharoni" pitchFamily="2" charset="-79"/>
              </a:rPr>
              <a:t> Disease)</a:t>
            </a:r>
          </a:p>
          <a:p>
            <a:pPr>
              <a:lnSpc>
                <a:spcPct val="120000"/>
              </a:lnSpc>
            </a:pPr>
            <a:endParaRPr lang="en-US" sz="6400" dirty="0" smtClean="0"/>
          </a:p>
          <a:p>
            <a:endParaRPr lang="en-US" sz="6400" dirty="0"/>
          </a:p>
        </p:txBody>
      </p:sp>
      <p:cxnSp>
        <p:nvCxnSpPr>
          <p:cNvPr id="5" name="Straight Connector 4"/>
          <p:cNvCxnSpPr/>
          <p:nvPr/>
        </p:nvCxnSpPr>
        <p:spPr>
          <a:xfrm>
            <a:off x="1213757" y="1023257"/>
            <a:ext cx="21336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13757" y="1676400"/>
            <a:ext cx="1905000" cy="3810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4972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Aortoarteritis</a:t>
            </a:r>
            <a:r>
              <a:rPr lang="en-US" dirty="0" smtClean="0"/>
              <a:t> </a:t>
            </a:r>
            <a:r>
              <a:rPr lang="en-US" dirty="0" err="1" smtClean="0"/>
              <a:t>vs</a:t>
            </a:r>
            <a:r>
              <a:rPr lang="en-US" dirty="0" smtClean="0"/>
              <a:t> </a:t>
            </a:r>
            <a:r>
              <a:rPr lang="en-US" dirty="0" err="1" smtClean="0"/>
              <a:t>Coarctation</a:t>
            </a:r>
            <a:endParaRPr lang="en-US" dirty="0"/>
          </a:p>
        </p:txBody>
      </p:sp>
      <p:sp>
        <p:nvSpPr>
          <p:cNvPr id="3" name="Text Placeholder 2"/>
          <p:cNvSpPr>
            <a:spLocks noGrp="1"/>
          </p:cNvSpPr>
          <p:nvPr>
            <p:ph type="body" idx="1"/>
          </p:nvPr>
        </p:nvSpPr>
        <p:spPr/>
        <p:txBody>
          <a:bodyPr/>
          <a:lstStyle/>
          <a:p>
            <a:r>
              <a:rPr lang="en-US" dirty="0" err="1" smtClean="0"/>
              <a:t>Aortoarteritis</a:t>
            </a:r>
            <a:endParaRPr lang="en-US" dirty="0"/>
          </a:p>
        </p:txBody>
      </p:sp>
      <p:sp>
        <p:nvSpPr>
          <p:cNvPr id="4" name="Content Placeholder 3"/>
          <p:cNvSpPr>
            <a:spLocks noGrp="1"/>
          </p:cNvSpPr>
          <p:nvPr>
            <p:ph sz="half" idx="2"/>
          </p:nvPr>
        </p:nvSpPr>
        <p:spPr/>
        <p:txBody>
          <a:bodyPr>
            <a:normAutofit/>
          </a:bodyPr>
          <a:lstStyle/>
          <a:p>
            <a:r>
              <a:rPr lang="en-US" dirty="0" smtClean="0"/>
              <a:t>Age, gender: 2</a:t>
            </a:r>
            <a:r>
              <a:rPr lang="en-US" baseline="30000" dirty="0" smtClean="0"/>
              <a:t>nd</a:t>
            </a:r>
            <a:r>
              <a:rPr lang="en-US" dirty="0" smtClean="0"/>
              <a:t>/ 3</a:t>
            </a:r>
            <a:r>
              <a:rPr lang="en-US" baseline="30000" dirty="0" smtClean="0"/>
              <a:t>rd</a:t>
            </a:r>
            <a:r>
              <a:rPr lang="en-US" dirty="0" smtClean="0"/>
              <a:t> decade, female</a:t>
            </a:r>
          </a:p>
          <a:p>
            <a:r>
              <a:rPr lang="en-US" dirty="0" smtClean="0"/>
              <a:t>Constitutional symptoms</a:t>
            </a:r>
          </a:p>
          <a:p>
            <a:r>
              <a:rPr lang="en-US" dirty="0" err="1" smtClean="0"/>
              <a:t>Carotodinia</a:t>
            </a:r>
            <a:endParaRPr lang="en-US" dirty="0" smtClean="0"/>
          </a:p>
          <a:p>
            <a:r>
              <a:rPr lang="en-US" dirty="0" smtClean="0"/>
              <a:t>Claudication of arms/ legs</a:t>
            </a:r>
          </a:p>
          <a:p>
            <a:r>
              <a:rPr lang="en-US" dirty="0" smtClean="0"/>
              <a:t>TIA/ </a:t>
            </a:r>
            <a:r>
              <a:rPr lang="en-US" dirty="0" err="1" smtClean="0"/>
              <a:t>amaurosis</a:t>
            </a:r>
            <a:r>
              <a:rPr lang="en-US" dirty="0" smtClean="0"/>
              <a:t> </a:t>
            </a:r>
            <a:r>
              <a:rPr lang="en-US" dirty="0" err="1" smtClean="0"/>
              <a:t>fugax</a:t>
            </a:r>
            <a:endParaRPr lang="en-US" dirty="0" smtClean="0"/>
          </a:p>
          <a:p>
            <a:endParaRPr lang="en-US" dirty="0" smtClean="0"/>
          </a:p>
          <a:p>
            <a:r>
              <a:rPr lang="en-US" dirty="0" smtClean="0"/>
              <a:t>Angina</a:t>
            </a:r>
            <a:endParaRPr lang="en-US" dirty="0"/>
          </a:p>
        </p:txBody>
      </p:sp>
      <p:sp>
        <p:nvSpPr>
          <p:cNvPr id="5" name="Text Placeholder 4"/>
          <p:cNvSpPr>
            <a:spLocks noGrp="1"/>
          </p:cNvSpPr>
          <p:nvPr>
            <p:ph type="body" sz="quarter" idx="3"/>
          </p:nvPr>
        </p:nvSpPr>
        <p:spPr/>
        <p:txBody>
          <a:bodyPr/>
          <a:lstStyle/>
          <a:p>
            <a:r>
              <a:rPr lang="en-US" dirty="0" err="1" smtClean="0"/>
              <a:t>Coarctation</a:t>
            </a:r>
            <a:endParaRPr lang="en-US" dirty="0"/>
          </a:p>
        </p:txBody>
      </p:sp>
      <p:sp>
        <p:nvSpPr>
          <p:cNvPr id="6" name="Content Placeholder 5"/>
          <p:cNvSpPr>
            <a:spLocks noGrp="1"/>
          </p:cNvSpPr>
          <p:nvPr>
            <p:ph sz="quarter" idx="4"/>
          </p:nvPr>
        </p:nvSpPr>
        <p:spPr/>
        <p:txBody>
          <a:bodyPr/>
          <a:lstStyle/>
          <a:p>
            <a:r>
              <a:rPr lang="en-US" dirty="0" smtClean="0"/>
              <a:t>Infancy/ occasionally present later in life</a:t>
            </a:r>
          </a:p>
          <a:p>
            <a:r>
              <a:rPr lang="en-US" dirty="0" smtClean="0"/>
              <a:t>Absent</a:t>
            </a:r>
          </a:p>
          <a:p>
            <a:r>
              <a:rPr lang="en-US" dirty="0" smtClean="0"/>
              <a:t>Absent</a:t>
            </a:r>
          </a:p>
          <a:p>
            <a:r>
              <a:rPr lang="en-US" dirty="0" smtClean="0"/>
              <a:t>Leg fatigue</a:t>
            </a:r>
          </a:p>
          <a:p>
            <a:r>
              <a:rPr lang="en-US" dirty="0" smtClean="0"/>
              <a:t>Cerebral hemorrhage : Berry aneurysm</a:t>
            </a:r>
          </a:p>
          <a:p>
            <a:r>
              <a:rPr lang="en-US" dirty="0" smtClean="0"/>
              <a:t>Angina rare</a:t>
            </a:r>
            <a:endParaRPr lang="en-US" dirty="0"/>
          </a:p>
        </p:txBody>
      </p:sp>
    </p:spTree>
    <p:extLst>
      <p:ext uri="{BB962C8B-B14F-4D97-AF65-F5344CB8AC3E}">
        <p14:creationId xmlns:p14="http://schemas.microsoft.com/office/powerpoint/2010/main" val="2534625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Takayasu</a:t>
            </a:r>
            <a:r>
              <a:rPr lang="en-US" dirty="0" smtClean="0"/>
              <a:t> arteritis</a:t>
            </a:r>
            <a:endParaRPr lang="en-IN" dirty="0"/>
          </a:p>
        </p:txBody>
      </p:sp>
      <p:sp>
        <p:nvSpPr>
          <p:cNvPr id="3" name="Content Placeholder 2"/>
          <p:cNvSpPr>
            <a:spLocks noGrp="1"/>
          </p:cNvSpPr>
          <p:nvPr>
            <p:ph idx="1"/>
          </p:nvPr>
        </p:nvSpPr>
        <p:spPr/>
        <p:txBody>
          <a:bodyPr>
            <a:normAutofit lnSpcReduction="10000"/>
          </a:bodyPr>
          <a:lstStyle/>
          <a:p>
            <a:pPr>
              <a:lnSpc>
                <a:spcPct val="150000"/>
              </a:lnSpc>
            </a:pPr>
            <a:r>
              <a:rPr lang="en-US" dirty="0" smtClean="0">
                <a:solidFill>
                  <a:srgbClr val="FF0000"/>
                </a:solidFill>
              </a:rPr>
              <a:t>Women &gt;&gt;&gt; Men ( Western 80%, India 6.4 :1)</a:t>
            </a:r>
          </a:p>
          <a:p>
            <a:pPr>
              <a:lnSpc>
                <a:spcPct val="150000"/>
              </a:lnSpc>
            </a:pPr>
            <a:r>
              <a:rPr lang="en-US" dirty="0" smtClean="0"/>
              <a:t>20 – 40 years of Age</a:t>
            </a:r>
          </a:p>
          <a:p>
            <a:pPr>
              <a:lnSpc>
                <a:spcPct val="150000"/>
              </a:lnSpc>
            </a:pPr>
            <a:r>
              <a:rPr lang="en-US" dirty="0" smtClean="0">
                <a:solidFill>
                  <a:srgbClr val="FF0000"/>
                </a:solidFill>
              </a:rPr>
              <a:t>Higher  prevalence  in Asia</a:t>
            </a:r>
          </a:p>
          <a:p>
            <a:pPr>
              <a:lnSpc>
                <a:spcPct val="150000"/>
              </a:lnSpc>
            </a:pPr>
            <a:r>
              <a:rPr lang="en-IN" dirty="0" smtClean="0"/>
              <a:t>Incidence:</a:t>
            </a:r>
          </a:p>
          <a:p>
            <a:pPr lvl="1">
              <a:lnSpc>
                <a:spcPct val="150000"/>
              </a:lnSpc>
            </a:pPr>
            <a:r>
              <a:rPr lang="en-IN" dirty="0" smtClean="0"/>
              <a:t> </a:t>
            </a:r>
            <a:r>
              <a:rPr lang="en-IN" dirty="0"/>
              <a:t>150 cases/million inhabitants /</a:t>
            </a:r>
            <a:r>
              <a:rPr lang="en-IN" dirty="0" smtClean="0"/>
              <a:t>year (Asia) </a:t>
            </a:r>
            <a:r>
              <a:rPr lang="en-IN" dirty="0" err="1" smtClean="0"/>
              <a:t>vs</a:t>
            </a:r>
            <a:r>
              <a:rPr lang="en-IN" dirty="0" smtClean="0"/>
              <a:t> </a:t>
            </a:r>
          </a:p>
          <a:p>
            <a:pPr lvl="1">
              <a:lnSpc>
                <a:spcPct val="150000"/>
              </a:lnSpc>
            </a:pPr>
            <a:r>
              <a:rPr lang="en-IN" dirty="0" smtClean="0"/>
              <a:t>1 </a:t>
            </a:r>
            <a:r>
              <a:rPr lang="en-IN" dirty="0"/>
              <a:t>- 3 cases/million/year (Europe, America)</a:t>
            </a:r>
          </a:p>
        </p:txBody>
      </p:sp>
    </p:spTree>
    <p:extLst>
      <p:ext uri="{BB962C8B-B14F-4D97-AF65-F5344CB8AC3E}">
        <p14:creationId xmlns:p14="http://schemas.microsoft.com/office/powerpoint/2010/main" val="34446773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Aortoarteritis</a:t>
            </a:r>
            <a:r>
              <a:rPr lang="en-US" dirty="0"/>
              <a:t> </a:t>
            </a:r>
            <a:r>
              <a:rPr lang="en-US" dirty="0" err="1"/>
              <a:t>vs</a:t>
            </a:r>
            <a:r>
              <a:rPr lang="en-US" dirty="0"/>
              <a:t> </a:t>
            </a:r>
            <a:r>
              <a:rPr lang="en-US" dirty="0" err="1"/>
              <a:t>Coarctation</a:t>
            </a:r>
            <a:endParaRPr lang="en-US" dirty="0"/>
          </a:p>
        </p:txBody>
      </p:sp>
      <p:sp>
        <p:nvSpPr>
          <p:cNvPr id="3" name="Text Placeholder 2"/>
          <p:cNvSpPr>
            <a:spLocks noGrp="1"/>
          </p:cNvSpPr>
          <p:nvPr>
            <p:ph type="body" idx="1"/>
          </p:nvPr>
        </p:nvSpPr>
        <p:spPr/>
        <p:txBody>
          <a:bodyPr/>
          <a:lstStyle/>
          <a:p>
            <a:r>
              <a:rPr lang="en-US" dirty="0" err="1" smtClean="0"/>
              <a:t>Aortoarteritis</a:t>
            </a:r>
            <a:endParaRPr lang="en-US" dirty="0"/>
          </a:p>
        </p:txBody>
      </p:sp>
      <p:sp>
        <p:nvSpPr>
          <p:cNvPr id="4" name="Content Placeholder 3"/>
          <p:cNvSpPr>
            <a:spLocks noGrp="1"/>
          </p:cNvSpPr>
          <p:nvPr>
            <p:ph sz="half" idx="2"/>
          </p:nvPr>
        </p:nvSpPr>
        <p:spPr/>
        <p:txBody>
          <a:bodyPr>
            <a:normAutofit fontScale="92500" lnSpcReduction="10000"/>
          </a:bodyPr>
          <a:lstStyle/>
          <a:p>
            <a:r>
              <a:rPr lang="en-US" sz="2000" dirty="0" smtClean="0"/>
              <a:t>Hypertension: random pulse asymmetry: carotids frequently involved</a:t>
            </a:r>
          </a:p>
          <a:p>
            <a:r>
              <a:rPr lang="en-US" sz="2000" dirty="0" smtClean="0"/>
              <a:t>Reverse </a:t>
            </a:r>
            <a:r>
              <a:rPr lang="en-US" sz="2000" dirty="0" err="1" smtClean="0"/>
              <a:t>coarctation</a:t>
            </a:r>
            <a:r>
              <a:rPr lang="en-US" sz="2000" dirty="0" smtClean="0"/>
              <a:t> (Type 1 </a:t>
            </a:r>
            <a:r>
              <a:rPr lang="en-US" sz="2000" dirty="0" err="1" smtClean="0"/>
              <a:t>aortoarteritis</a:t>
            </a:r>
            <a:r>
              <a:rPr lang="en-US" sz="2000" dirty="0" smtClean="0"/>
              <a:t>)</a:t>
            </a:r>
          </a:p>
          <a:p>
            <a:r>
              <a:rPr lang="en-US" sz="2000" dirty="0" smtClean="0"/>
              <a:t>Bruit over great vessels including abdominal vessels</a:t>
            </a:r>
          </a:p>
          <a:p>
            <a:endParaRPr lang="en-US" sz="2000" dirty="0"/>
          </a:p>
          <a:p>
            <a:r>
              <a:rPr lang="en-US" sz="2000" dirty="0" smtClean="0"/>
              <a:t>Aortic regurgitation</a:t>
            </a:r>
          </a:p>
          <a:p>
            <a:r>
              <a:rPr lang="en-US" sz="2000" dirty="0" smtClean="0"/>
              <a:t>Aortic aneurysm common</a:t>
            </a:r>
          </a:p>
          <a:p>
            <a:r>
              <a:rPr lang="en-US" sz="2000" dirty="0" smtClean="0"/>
              <a:t>Optic fundus: Ischemic retinopathy: wreath like</a:t>
            </a:r>
          </a:p>
          <a:p>
            <a:r>
              <a:rPr lang="en-US" sz="2000" dirty="0" smtClean="0"/>
              <a:t>No palpable collaterals</a:t>
            </a:r>
            <a:endParaRPr lang="en-US" sz="2000" dirty="0"/>
          </a:p>
        </p:txBody>
      </p:sp>
      <p:sp>
        <p:nvSpPr>
          <p:cNvPr id="5" name="Text Placeholder 4"/>
          <p:cNvSpPr>
            <a:spLocks noGrp="1"/>
          </p:cNvSpPr>
          <p:nvPr>
            <p:ph type="body" sz="quarter" idx="3"/>
          </p:nvPr>
        </p:nvSpPr>
        <p:spPr/>
        <p:txBody>
          <a:bodyPr/>
          <a:lstStyle/>
          <a:p>
            <a:r>
              <a:rPr lang="en-US" dirty="0" err="1" smtClean="0"/>
              <a:t>Coarctation</a:t>
            </a:r>
            <a:endParaRPr lang="en-US" dirty="0"/>
          </a:p>
        </p:txBody>
      </p:sp>
      <p:sp>
        <p:nvSpPr>
          <p:cNvPr id="6" name="Content Placeholder 5"/>
          <p:cNvSpPr>
            <a:spLocks noGrp="1"/>
          </p:cNvSpPr>
          <p:nvPr>
            <p:ph sz="quarter" idx="4"/>
          </p:nvPr>
        </p:nvSpPr>
        <p:spPr/>
        <p:txBody>
          <a:bodyPr>
            <a:normAutofit fontScale="92500" lnSpcReduction="10000"/>
          </a:bodyPr>
          <a:lstStyle/>
          <a:p>
            <a:r>
              <a:rPr lang="en-US" dirty="0" smtClean="0"/>
              <a:t>Hypertension: typically upper body: carotids not involved</a:t>
            </a:r>
          </a:p>
          <a:p>
            <a:pPr marL="0" indent="0">
              <a:buNone/>
            </a:pPr>
            <a:endParaRPr lang="en-US" dirty="0" smtClean="0"/>
          </a:p>
          <a:p>
            <a:r>
              <a:rPr lang="en-US" dirty="0" smtClean="0"/>
              <a:t>Typical </a:t>
            </a:r>
            <a:r>
              <a:rPr lang="en-US" dirty="0" err="1" smtClean="0"/>
              <a:t>Coarctation</a:t>
            </a:r>
            <a:endParaRPr lang="en-US" dirty="0"/>
          </a:p>
          <a:p>
            <a:r>
              <a:rPr lang="en-US" dirty="0" smtClean="0"/>
              <a:t>Bruit over </a:t>
            </a:r>
            <a:r>
              <a:rPr lang="en-US" dirty="0" err="1" smtClean="0"/>
              <a:t>coarct</a:t>
            </a:r>
            <a:r>
              <a:rPr lang="en-US" dirty="0" smtClean="0"/>
              <a:t> segment</a:t>
            </a:r>
            <a:r>
              <a:rPr lang="en-US" smtClean="0"/>
              <a:t>. collaterals </a:t>
            </a:r>
            <a:r>
              <a:rPr lang="en-US" dirty="0" smtClean="0"/>
              <a:t>at the back,  epigastrium, IMA</a:t>
            </a:r>
          </a:p>
          <a:p>
            <a:r>
              <a:rPr lang="en-US" dirty="0" smtClean="0"/>
              <a:t>Bicuspid aortic valve/ AS</a:t>
            </a:r>
          </a:p>
          <a:p>
            <a:r>
              <a:rPr lang="en-US" dirty="0" smtClean="0"/>
              <a:t>Aortic aneurysm less frequent</a:t>
            </a:r>
          </a:p>
          <a:p>
            <a:r>
              <a:rPr lang="en-US" dirty="0" smtClean="0"/>
              <a:t>Corkscrew </a:t>
            </a:r>
            <a:r>
              <a:rPr lang="en-US" dirty="0" err="1" smtClean="0"/>
              <a:t>artereoles</a:t>
            </a:r>
            <a:endParaRPr lang="en-US" dirty="0" smtClean="0"/>
          </a:p>
          <a:p>
            <a:r>
              <a:rPr lang="en-US" dirty="0" smtClean="0"/>
              <a:t>Palpable collaterals</a:t>
            </a:r>
            <a:endParaRPr lang="en-US" dirty="0"/>
          </a:p>
        </p:txBody>
      </p:sp>
    </p:spTree>
    <p:extLst>
      <p:ext uri="{BB962C8B-B14F-4D97-AF65-F5344CB8AC3E}">
        <p14:creationId xmlns:p14="http://schemas.microsoft.com/office/powerpoint/2010/main" val="30857901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Aortoarteritis</a:t>
            </a:r>
            <a:r>
              <a:rPr lang="en-US" dirty="0"/>
              <a:t> </a:t>
            </a:r>
            <a:r>
              <a:rPr lang="en-US" dirty="0" err="1"/>
              <a:t>vs</a:t>
            </a:r>
            <a:r>
              <a:rPr lang="en-US" dirty="0"/>
              <a:t> </a:t>
            </a:r>
            <a:r>
              <a:rPr lang="en-US" dirty="0" err="1" smtClean="0"/>
              <a:t>Coarctation</a:t>
            </a:r>
            <a:r>
              <a:rPr lang="en-US" dirty="0" smtClean="0"/>
              <a:t>: Imaging</a:t>
            </a:r>
            <a:endParaRPr lang="en-US" dirty="0"/>
          </a:p>
        </p:txBody>
      </p:sp>
      <p:sp>
        <p:nvSpPr>
          <p:cNvPr id="3" name="Text Placeholder 2"/>
          <p:cNvSpPr>
            <a:spLocks noGrp="1"/>
          </p:cNvSpPr>
          <p:nvPr>
            <p:ph type="body" idx="1"/>
          </p:nvPr>
        </p:nvSpPr>
        <p:spPr/>
        <p:txBody>
          <a:bodyPr/>
          <a:lstStyle/>
          <a:p>
            <a:r>
              <a:rPr lang="en-US" dirty="0" err="1" smtClean="0"/>
              <a:t>Aortoarteritis</a:t>
            </a:r>
            <a:endParaRPr lang="en-US" dirty="0"/>
          </a:p>
        </p:txBody>
      </p:sp>
      <p:sp>
        <p:nvSpPr>
          <p:cNvPr id="4" name="Content Placeholder 3"/>
          <p:cNvSpPr>
            <a:spLocks noGrp="1"/>
          </p:cNvSpPr>
          <p:nvPr>
            <p:ph sz="half" idx="2"/>
          </p:nvPr>
        </p:nvSpPr>
        <p:spPr/>
        <p:txBody>
          <a:bodyPr/>
          <a:lstStyle/>
          <a:p>
            <a:r>
              <a:rPr lang="en-US" dirty="0" smtClean="0"/>
              <a:t>Aorta and large vessels involved</a:t>
            </a:r>
            <a:endParaRPr lang="en-US" dirty="0"/>
          </a:p>
          <a:p>
            <a:r>
              <a:rPr lang="en-US" dirty="0" smtClean="0"/>
              <a:t>Aortic wall thickening/ stenosis/dilation/ aneurysm</a:t>
            </a:r>
          </a:p>
          <a:p>
            <a:r>
              <a:rPr lang="en-US" dirty="0" smtClean="0"/>
              <a:t>Calcification of aorta</a:t>
            </a:r>
          </a:p>
          <a:p>
            <a:r>
              <a:rPr lang="en-US" dirty="0" err="1" smtClean="0"/>
              <a:t>Intercostals</a:t>
            </a:r>
            <a:r>
              <a:rPr lang="en-US" dirty="0" smtClean="0"/>
              <a:t> not enlarged as their </a:t>
            </a:r>
            <a:r>
              <a:rPr lang="en-US" dirty="0" err="1" smtClean="0"/>
              <a:t>ostia</a:t>
            </a:r>
            <a:r>
              <a:rPr lang="en-US" dirty="0" smtClean="0"/>
              <a:t> involved</a:t>
            </a:r>
          </a:p>
          <a:p>
            <a:endParaRPr lang="en-US" dirty="0"/>
          </a:p>
        </p:txBody>
      </p:sp>
      <p:sp>
        <p:nvSpPr>
          <p:cNvPr id="5" name="Text Placeholder 4"/>
          <p:cNvSpPr>
            <a:spLocks noGrp="1"/>
          </p:cNvSpPr>
          <p:nvPr>
            <p:ph type="body" sz="quarter" idx="3"/>
          </p:nvPr>
        </p:nvSpPr>
        <p:spPr/>
        <p:txBody>
          <a:bodyPr/>
          <a:lstStyle/>
          <a:p>
            <a:r>
              <a:rPr lang="en-US" dirty="0" err="1" smtClean="0"/>
              <a:t>Coarctation</a:t>
            </a:r>
            <a:endParaRPr lang="en-US" dirty="0"/>
          </a:p>
        </p:txBody>
      </p:sp>
      <p:sp>
        <p:nvSpPr>
          <p:cNvPr id="6" name="Content Placeholder 5"/>
          <p:cNvSpPr>
            <a:spLocks noGrp="1"/>
          </p:cNvSpPr>
          <p:nvPr>
            <p:ph sz="quarter" idx="4"/>
          </p:nvPr>
        </p:nvSpPr>
        <p:spPr/>
        <p:txBody>
          <a:bodyPr/>
          <a:lstStyle/>
          <a:p>
            <a:r>
              <a:rPr lang="en-US" dirty="0" smtClean="0"/>
              <a:t>Primarily post </a:t>
            </a:r>
            <a:r>
              <a:rPr lang="en-US" dirty="0" err="1" smtClean="0"/>
              <a:t>subclavian</a:t>
            </a:r>
            <a:r>
              <a:rPr lang="en-US" dirty="0" smtClean="0"/>
              <a:t> aorta</a:t>
            </a:r>
          </a:p>
          <a:p>
            <a:r>
              <a:rPr lang="en-US" dirty="0" smtClean="0"/>
              <a:t>Typical post ductal </a:t>
            </a:r>
            <a:r>
              <a:rPr lang="en-US" dirty="0" err="1" smtClean="0"/>
              <a:t>coarct</a:t>
            </a:r>
            <a:endParaRPr lang="en-US" dirty="0" smtClean="0"/>
          </a:p>
          <a:p>
            <a:endParaRPr lang="en-US" dirty="0"/>
          </a:p>
          <a:p>
            <a:r>
              <a:rPr lang="en-US" dirty="0" smtClean="0"/>
              <a:t>Calcification rare</a:t>
            </a:r>
          </a:p>
          <a:p>
            <a:r>
              <a:rPr lang="en-US" dirty="0" err="1" smtClean="0"/>
              <a:t>Intercostals</a:t>
            </a:r>
            <a:r>
              <a:rPr lang="en-US" dirty="0" smtClean="0"/>
              <a:t> partake in collateral formation</a:t>
            </a:r>
          </a:p>
          <a:p>
            <a:endParaRPr lang="en-US" dirty="0"/>
          </a:p>
          <a:p>
            <a:pPr marL="0" indent="0">
              <a:buNone/>
            </a:pPr>
            <a:endParaRPr lang="en-US" dirty="0"/>
          </a:p>
        </p:txBody>
      </p:sp>
    </p:spTree>
    <p:extLst>
      <p:ext uri="{BB962C8B-B14F-4D97-AF65-F5344CB8AC3E}">
        <p14:creationId xmlns:p14="http://schemas.microsoft.com/office/powerpoint/2010/main" val="2196269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Disease Activity</a:t>
            </a:r>
            <a:endParaRPr lang="en-IN" dirty="0"/>
          </a:p>
        </p:txBody>
      </p:sp>
      <p:sp>
        <p:nvSpPr>
          <p:cNvPr id="3" name="Content Placeholder 2"/>
          <p:cNvSpPr>
            <a:spLocks noGrp="1"/>
          </p:cNvSpPr>
          <p:nvPr>
            <p:ph idx="1"/>
          </p:nvPr>
        </p:nvSpPr>
        <p:spPr/>
        <p:txBody>
          <a:bodyPr>
            <a:normAutofit fontScale="92500" lnSpcReduction="10000"/>
          </a:bodyPr>
          <a:lstStyle/>
          <a:p>
            <a:r>
              <a:rPr lang="en-IN" dirty="0">
                <a:solidFill>
                  <a:srgbClr val="FF0000"/>
                </a:solidFill>
              </a:rPr>
              <a:t>The gold standard for </a:t>
            </a:r>
            <a:r>
              <a:rPr lang="en-IN" dirty="0" smtClean="0">
                <a:solidFill>
                  <a:srgbClr val="FF0000"/>
                </a:solidFill>
              </a:rPr>
              <a:t>the determination </a:t>
            </a:r>
            <a:r>
              <a:rPr lang="en-IN" dirty="0">
                <a:solidFill>
                  <a:srgbClr val="FF0000"/>
                </a:solidFill>
              </a:rPr>
              <a:t>of active vasculitis is </a:t>
            </a:r>
            <a:r>
              <a:rPr lang="en-IN" dirty="0" smtClean="0">
                <a:solidFill>
                  <a:srgbClr val="FF0000"/>
                </a:solidFill>
              </a:rPr>
              <a:t>histopathological examination </a:t>
            </a:r>
            <a:r>
              <a:rPr lang="en-IN" dirty="0">
                <a:solidFill>
                  <a:srgbClr val="FF0000"/>
                </a:solidFill>
              </a:rPr>
              <a:t>of the involved </a:t>
            </a:r>
            <a:r>
              <a:rPr lang="en-IN" dirty="0" smtClean="0">
                <a:solidFill>
                  <a:srgbClr val="FF0000"/>
                </a:solidFill>
              </a:rPr>
              <a:t>arteries</a:t>
            </a:r>
            <a:endParaRPr lang="en-IN" dirty="0">
              <a:solidFill>
                <a:srgbClr val="FF0000"/>
              </a:solidFill>
            </a:endParaRPr>
          </a:p>
          <a:p>
            <a:r>
              <a:rPr lang="en-IN" dirty="0" smtClean="0"/>
              <a:t>Elevated ESR (</a:t>
            </a:r>
            <a:r>
              <a:rPr lang="en-IN" dirty="0"/>
              <a:t>ESR &gt;40 mm/hour, </a:t>
            </a:r>
            <a:r>
              <a:rPr lang="en-IN" dirty="0" err="1"/>
              <a:t>Westergren</a:t>
            </a:r>
            <a:r>
              <a:rPr lang="en-IN" dirty="0" smtClean="0"/>
              <a:t>)/ CRP &gt;3mg/dl is considered to be </a:t>
            </a:r>
            <a:r>
              <a:rPr lang="en-IN" dirty="0"/>
              <a:t>an indicator of active disease</a:t>
            </a:r>
            <a:r>
              <a:rPr lang="en-IN" dirty="0" smtClean="0"/>
              <a:t>.</a:t>
            </a:r>
          </a:p>
          <a:p>
            <a:r>
              <a:rPr lang="en-IN" dirty="0" smtClean="0"/>
              <a:t>However</a:t>
            </a:r>
            <a:r>
              <a:rPr lang="en-IN" dirty="0"/>
              <a:t>, </a:t>
            </a:r>
            <a:r>
              <a:rPr lang="en-IN" dirty="0">
                <a:solidFill>
                  <a:srgbClr val="FF0000"/>
                </a:solidFill>
              </a:rPr>
              <a:t>ESR has </a:t>
            </a:r>
            <a:r>
              <a:rPr lang="en-IN" dirty="0" smtClean="0">
                <a:solidFill>
                  <a:srgbClr val="FF0000"/>
                </a:solidFill>
              </a:rPr>
              <a:t>not been </a:t>
            </a:r>
            <a:r>
              <a:rPr lang="en-IN" dirty="0">
                <a:solidFill>
                  <a:srgbClr val="FF0000"/>
                </a:solidFill>
              </a:rPr>
              <a:t>found to be reliable, as 30% of clinically active </a:t>
            </a:r>
            <a:r>
              <a:rPr lang="en-IN" dirty="0" smtClean="0">
                <a:solidFill>
                  <a:srgbClr val="FF0000"/>
                </a:solidFill>
              </a:rPr>
              <a:t>patients have </a:t>
            </a:r>
            <a:r>
              <a:rPr lang="en-IN" dirty="0">
                <a:solidFill>
                  <a:srgbClr val="FF0000"/>
                </a:solidFill>
              </a:rPr>
              <a:t>a normal ESR and 44% of quiescent patients have </a:t>
            </a:r>
            <a:r>
              <a:rPr lang="en-IN" dirty="0" smtClean="0">
                <a:solidFill>
                  <a:srgbClr val="FF0000"/>
                </a:solidFill>
              </a:rPr>
              <a:t>an elevated </a:t>
            </a:r>
            <a:r>
              <a:rPr lang="en-IN" dirty="0">
                <a:solidFill>
                  <a:srgbClr val="FF0000"/>
                </a:solidFill>
              </a:rPr>
              <a:t>ESR</a:t>
            </a:r>
          </a:p>
        </p:txBody>
      </p:sp>
    </p:spTree>
    <p:extLst>
      <p:ext uri="{BB962C8B-B14F-4D97-AF65-F5344CB8AC3E}">
        <p14:creationId xmlns:p14="http://schemas.microsoft.com/office/powerpoint/2010/main" val="38156570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 in </a:t>
            </a:r>
            <a:r>
              <a:rPr lang="en-US" dirty="0" err="1" smtClean="0"/>
              <a:t>Takayasu</a:t>
            </a:r>
            <a:r>
              <a:rPr lang="en-US" dirty="0" smtClean="0"/>
              <a:t> arteritis: limitation</a:t>
            </a:r>
            <a:endParaRPr lang="en-IN" dirty="0"/>
          </a:p>
        </p:txBody>
      </p:sp>
      <p:sp>
        <p:nvSpPr>
          <p:cNvPr id="3" name="Content Placeholder 2"/>
          <p:cNvSpPr>
            <a:spLocks noGrp="1"/>
          </p:cNvSpPr>
          <p:nvPr>
            <p:ph idx="1"/>
          </p:nvPr>
        </p:nvSpPr>
        <p:spPr/>
        <p:txBody>
          <a:bodyPr/>
          <a:lstStyle/>
          <a:p>
            <a:r>
              <a:rPr lang="en-US" dirty="0"/>
              <a:t>Minor criterion in Ishikawa’s </a:t>
            </a:r>
          </a:p>
          <a:p>
            <a:r>
              <a:rPr lang="en-US" dirty="0"/>
              <a:t>30% of active disease pts had normal ESR  </a:t>
            </a:r>
          </a:p>
          <a:p>
            <a:r>
              <a:rPr lang="en-US" dirty="0"/>
              <a:t>56% of quiescent patients had high ESR  </a:t>
            </a:r>
          </a:p>
          <a:p>
            <a:r>
              <a:rPr lang="en-US" dirty="0"/>
              <a:t>44% of pts presumed to be in remission had histological evidence of active vasculitis  </a:t>
            </a:r>
          </a:p>
          <a:p>
            <a:r>
              <a:rPr lang="en-US" dirty="0"/>
              <a:t>On follow up, among pts believed to be in remission 61% had new angiographic lesions </a:t>
            </a:r>
          </a:p>
          <a:p>
            <a:endParaRPr lang="en-IN" dirty="0"/>
          </a:p>
        </p:txBody>
      </p:sp>
    </p:spTree>
    <p:extLst>
      <p:ext uri="{BB962C8B-B14F-4D97-AF65-F5344CB8AC3E}">
        <p14:creationId xmlns:p14="http://schemas.microsoft.com/office/powerpoint/2010/main" val="19014226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Novel Markers</a:t>
            </a:r>
            <a:endParaRPr lang="en-IN" dirty="0"/>
          </a:p>
        </p:txBody>
      </p:sp>
      <p:sp>
        <p:nvSpPr>
          <p:cNvPr id="3" name="Content Placeholder 2"/>
          <p:cNvSpPr>
            <a:spLocks noGrp="1"/>
          </p:cNvSpPr>
          <p:nvPr>
            <p:ph idx="1"/>
          </p:nvPr>
        </p:nvSpPr>
        <p:spPr/>
        <p:txBody>
          <a:bodyPr>
            <a:normAutofit fontScale="85000" lnSpcReduction="20000"/>
          </a:bodyPr>
          <a:lstStyle/>
          <a:p>
            <a:pPr marL="0" indent="0">
              <a:buNone/>
            </a:pPr>
            <a:r>
              <a:rPr lang="en-IN" dirty="0"/>
              <a:t>Pentraxin-3 (PTX3), a member of the superfamily of acute </a:t>
            </a:r>
            <a:r>
              <a:rPr lang="en-IN" b="1" dirty="0"/>
              <a:t>-</a:t>
            </a:r>
            <a:r>
              <a:rPr lang="en-IN" dirty="0"/>
              <a:t> phase </a:t>
            </a:r>
            <a:r>
              <a:rPr lang="en-IN" dirty="0" smtClean="0"/>
              <a:t>proteins</a:t>
            </a:r>
          </a:p>
          <a:p>
            <a:r>
              <a:rPr lang="en-IN" dirty="0" smtClean="0">
                <a:solidFill>
                  <a:srgbClr val="FF0000"/>
                </a:solidFill>
              </a:rPr>
              <a:t>PTX3 </a:t>
            </a:r>
            <a:r>
              <a:rPr lang="en-IN" dirty="0">
                <a:solidFill>
                  <a:srgbClr val="FF0000"/>
                </a:solidFill>
              </a:rPr>
              <a:t>plasma levels were shown to be more accurate than erythrocyte sedimentation rate (ESR) and CRP for differentiating active from inactive disease in 57 patients with previously diagnosed </a:t>
            </a:r>
            <a:r>
              <a:rPr lang="en-IN" dirty="0" err="1">
                <a:solidFill>
                  <a:srgbClr val="FF0000"/>
                </a:solidFill>
              </a:rPr>
              <a:t>Takayasu</a:t>
            </a:r>
            <a:r>
              <a:rPr lang="en-IN" dirty="0">
                <a:solidFill>
                  <a:srgbClr val="FF0000"/>
                </a:solidFill>
              </a:rPr>
              <a:t> arteritis</a:t>
            </a:r>
            <a:r>
              <a:rPr lang="en-IN" dirty="0" smtClean="0"/>
              <a:t>.</a:t>
            </a:r>
          </a:p>
          <a:p>
            <a:r>
              <a:rPr lang="en-IN" dirty="0" smtClean="0">
                <a:solidFill>
                  <a:srgbClr val="FF0000"/>
                </a:solidFill>
              </a:rPr>
              <a:t>PTX3 </a:t>
            </a:r>
            <a:r>
              <a:rPr lang="en-IN" dirty="0">
                <a:solidFill>
                  <a:srgbClr val="FF0000"/>
                </a:solidFill>
              </a:rPr>
              <a:t>levels greater than 1 ng/mL were more accurate than normal thresholds of CRP and ESR for defining disease activity</a:t>
            </a:r>
            <a:r>
              <a:rPr lang="en-IN" dirty="0" smtClean="0">
                <a:solidFill>
                  <a:srgbClr val="FF0000"/>
                </a:solidFill>
              </a:rPr>
              <a:t>.</a:t>
            </a:r>
          </a:p>
          <a:p>
            <a:r>
              <a:rPr lang="en-US" dirty="0" smtClean="0"/>
              <a:t>Other  markers of activity - </a:t>
            </a:r>
            <a:r>
              <a:rPr lang="en-US" dirty="0" err="1" smtClean="0"/>
              <a:t>Interlukin</a:t>
            </a:r>
            <a:r>
              <a:rPr lang="en-US" dirty="0" smtClean="0"/>
              <a:t> 6, MMP 6, Serum Amyloid A, </a:t>
            </a:r>
            <a:r>
              <a:rPr lang="en-US" dirty="0" smtClean="0"/>
              <a:t>RANTES(attractant for memory T cells), </a:t>
            </a:r>
            <a:r>
              <a:rPr lang="en-US" dirty="0" smtClean="0"/>
              <a:t>C4 Binding proteins</a:t>
            </a:r>
            <a:endParaRPr lang="en-IN" dirty="0"/>
          </a:p>
        </p:txBody>
      </p:sp>
    </p:spTree>
    <p:extLst>
      <p:ext uri="{BB962C8B-B14F-4D97-AF65-F5344CB8AC3E}">
        <p14:creationId xmlns:p14="http://schemas.microsoft.com/office/powerpoint/2010/main" val="13932665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NIH (Kerr </a:t>
            </a:r>
            <a:r>
              <a:rPr lang="en-IN" i="1" dirty="0"/>
              <a:t>et </a:t>
            </a:r>
            <a:r>
              <a:rPr lang="en-IN" i="1" dirty="0" smtClean="0"/>
              <a:t>al </a:t>
            </a:r>
            <a:r>
              <a:rPr lang="en-IN" i="1" dirty="0" smtClean="0"/>
              <a:t>) Criteria </a:t>
            </a:r>
            <a:r>
              <a:rPr lang="en-IN" i="1" dirty="0" smtClean="0"/>
              <a:t>for disease activity</a:t>
            </a:r>
            <a:endParaRPr lang="en-IN" dirty="0"/>
          </a:p>
        </p:txBody>
      </p:sp>
      <p:sp>
        <p:nvSpPr>
          <p:cNvPr id="3" name="Content Placeholder 2"/>
          <p:cNvSpPr>
            <a:spLocks noGrp="1"/>
          </p:cNvSpPr>
          <p:nvPr>
            <p:ph idx="1"/>
          </p:nvPr>
        </p:nvSpPr>
        <p:spPr/>
        <p:txBody>
          <a:bodyPr>
            <a:normAutofit fontScale="70000" lnSpcReduction="20000"/>
          </a:bodyPr>
          <a:lstStyle/>
          <a:p>
            <a:r>
              <a:rPr lang="en-IN" dirty="0"/>
              <a:t>The National Institutes of Health (NIH) have </a:t>
            </a:r>
            <a:r>
              <a:rPr lang="en-IN" dirty="0" smtClean="0"/>
              <a:t>arbitrarily defined </a:t>
            </a:r>
            <a:r>
              <a:rPr lang="en-IN" dirty="0"/>
              <a:t>active disease as </a:t>
            </a:r>
            <a:r>
              <a:rPr lang="en-IN" dirty="0">
                <a:solidFill>
                  <a:srgbClr val="FF0000"/>
                </a:solidFill>
              </a:rPr>
              <a:t>new onset or worsening of at </a:t>
            </a:r>
            <a:r>
              <a:rPr lang="en-IN" dirty="0" smtClean="0">
                <a:solidFill>
                  <a:srgbClr val="FF0000"/>
                </a:solidFill>
              </a:rPr>
              <a:t>least two </a:t>
            </a:r>
            <a:r>
              <a:rPr lang="en-IN" dirty="0">
                <a:solidFill>
                  <a:srgbClr val="FF0000"/>
                </a:solidFill>
              </a:rPr>
              <a:t>of the following four features</a:t>
            </a:r>
            <a:r>
              <a:rPr lang="en-IN" dirty="0" smtClean="0"/>
              <a:t>:</a:t>
            </a:r>
          </a:p>
          <a:p>
            <a:pPr lvl="1"/>
            <a:r>
              <a:rPr lang="en-IN" dirty="0" smtClean="0"/>
              <a:t>Signs </a:t>
            </a:r>
            <a:r>
              <a:rPr lang="en-IN" dirty="0"/>
              <a:t>and </a:t>
            </a:r>
            <a:r>
              <a:rPr lang="en-IN" dirty="0" smtClean="0"/>
              <a:t>symptoms of </a:t>
            </a:r>
            <a:r>
              <a:rPr lang="en-IN" dirty="0"/>
              <a:t>vascular inflammation or ischemia (claudication</a:t>
            </a:r>
            <a:r>
              <a:rPr lang="en-IN" dirty="0" smtClean="0"/>
              <a:t>, decreased </a:t>
            </a:r>
            <a:r>
              <a:rPr lang="en-IN" dirty="0"/>
              <a:t>or absent pulses or blood pressure in </a:t>
            </a:r>
            <a:r>
              <a:rPr lang="en-IN" dirty="0" smtClean="0"/>
              <a:t>the extremities</a:t>
            </a:r>
            <a:r>
              <a:rPr lang="en-IN" dirty="0"/>
              <a:t>, bruits or </a:t>
            </a:r>
            <a:r>
              <a:rPr lang="en-IN" dirty="0" err="1"/>
              <a:t>carotidynia</a:t>
            </a:r>
            <a:r>
              <a:rPr lang="en-IN" dirty="0" smtClean="0"/>
              <a:t>)</a:t>
            </a:r>
          </a:p>
          <a:p>
            <a:pPr lvl="1"/>
            <a:r>
              <a:rPr lang="en-IN" dirty="0" smtClean="0"/>
              <a:t>Elevated </a:t>
            </a:r>
            <a:r>
              <a:rPr lang="en-IN" dirty="0"/>
              <a:t>ESR; </a:t>
            </a:r>
            <a:endParaRPr lang="en-IN" dirty="0" smtClean="0"/>
          </a:p>
          <a:p>
            <a:pPr lvl="1"/>
            <a:r>
              <a:rPr lang="en-IN" dirty="0" smtClean="0"/>
              <a:t>Angiographic abnormalities</a:t>
            </a:r>
          </a:p>
          <a:p>
            <a:pPr lvl="1"/>
            <a:r>
              <a:rPr lang="en-IN" dirty="0" smtClean="0"/>
              <a:t>Systemic symptoms not </a:t>
            </a:r>
            <a:r>
              <a:rPr lang="en-IN" dirty="0"/>
              <a:t>attributable to another disease, e.g. fever, </a:t>
            </a:r>
            <a:r>
              <a:rPr lang="en-IN" dirty="0" err="1"/>
              <a:t>polyarthralgia</a:t>
            </a:r>
            <a:r>
              <a:rPr lang="en-IN" dirty="0" smtClean="0"/>
              <a:t>, </a:t>
            </a:r>
            <a:r>
              <a:rPr lang="en-IN" dirty="0" err="1" smtClean="0"/>
              <a:t>polymyalgias</a:t>
            </a:r>
            <a:r>
              <a:rPr lang="en-IN" dirty="0" smtClean="0"/>
              <a:t>.</a:t>
            </a:r>
          </a:p>
          <a:p>
            <a:endParaRPr lang="en-US" dirty="0"/>
          </a:p>
          <a:p>
            <a:r>
              <a:rPr lang="en-IN" dirty="0" smtClean="0">
                <a:solidFill>
                  <a:srgbClr val="FF0000"/>
                </a:solidFill>
              </a:rPr>
              <a:t>In   50%  </a:t>
            </a:r>
            <a:r>
              <a:rPr lang="en-IN" dirty="0">
                <a:solidFill>
                  <a:srgbClr val="FF0000"/>
                </a:solidFill>
              </a:rPr>
              <a:t>of their patients, clinical parameters </a:t>
            </a:r>
            <a:r>
              <a:rPr lang="en-IN" dirty="0" smtClean="0">
                <a:solidFill>
                  <a:srgbClr val="FF0000"/>
                </a:solidFill>
              </a:rPr>
              <a:t>and nonspecific </a:t>
            </a:r>
            <a:r>
              <a:rPr lang="en-IN" dirty="0">
                <a:solidFill>
                  <a:srgbClr val="FF0000"/>
                </a:solidFill>
              </a:rPr>
              <a:t>acute-phase reactants were </a:t>
            </a:r>
            <a:r>
              <a:rPr lang="en-IN" dirty="0" smtClean="0">
                <a:solidFill>
                  <a:srgbClr val="FF0000"/>
                </a:solidFill>
              </a:rPr>
              <a:t>inadequate measures </a:t>
            </a:r>
            <a:r>
              <a:rPr lang="en-IN" dirty="0">
                <a:solidFill>
                  <a:srgbClr val="FF0000"/>
                </a:solidFill>
              </a:rPr>
              <a:t>of disease </a:t>
            </a:r>
            <a:r>
              <a:rPr lang="en-IN" dirty="0" smtClean="0">
                <a:solidFill>
                  <a:srgbClr val="FF0000"/>
                </a:solidFill>
              </a:rPr>
              <a:t>activity and </a:t>
            </a:r>
            <a:r>
              <a:rPr lang="en-IN" dirty="0">
                <a:solidFill>
                  <a:srgbClr val="FF0000"/>
                </a:solidFill>
              </a:rPr>
              <a:t>therefore not </a:t>
            </a:r>
            <a:r>
              <a:rPr lang="en-IN" dirty="0" smtClean="0">
                <a:solidFill>
                  <a:srgbClr val="FF0000"/>
                </a:solidFill>
              </a:rPr>
              <a:t>reliable enough </a:t>
            </a:r>
            <a:r>
              <a:rPr lang="en-IN" dirty="0">
                <a:solidFill>
                  <a:srgbClr val="FF0000"/>
                </a:solidFill>
              </a:rPr>
              <a:t>for therapeutic decisions</a:t>
            </a:r>
          </a:p>
        </p:txBody>
      </p:sp>
    </p:spTree>
    <p:extLst>
      <p:ext uri="{BB962C8B-B14F-4D97-AF65-F5344CB8AC3E}">
        <p14:creationId xmlns:p14="http://schemas.microsoft.com/office/powerpoint/2010/main" val="31705047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2" y="1076300"/>
            <a:ext cx="9033222" cy="47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4617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FDG PET</a:t>
            </a:r>
            <a:endParaRPr lang="en-IN" dirty="0"/>
          </a:p>
        </p:txBody>
      </p:sp>
      <p:sp>
        <p:nvSpPr>
          <p:cNvPr id="3" name="Content Placeholder 2"/>
          <p:cNvSpPr>
            <a:spLocks noGrp="1"/>
          </p:cNvSpPr>
          <p:nvPr>
            <p:ph idx="1"/>
          </p:nvPr>
        </p:nvSpPr>
        <p:spPr/>
        <p:txBody>
          <a:bodyPr>
            <a:normAutofit fontScale="77500" lnSpcReduction="20000"/>
          </a:bodyPr>
          <a:lstStyle/>
          <a:p>
            <a:r>
              <a:rPr lang="en-IN" dirty="0" smtClean="0"/>
              <a:t>Functional </a:t>
            </a:r>
            <a:r>
              <a:rPr lang="en-IN" dirty="0"/>
              <a:t>imaging modality</a:t>
            </a:r>
            <a:r>
              <a:rPr lang="en-IN" dirty="0" smtClean="0"/>
              <a:t>, which </a:t>
            </a:r>
            <a:r>
              <a:rPr lang="en-IN" dirty="0"/>
              <a:t>shows areas of increased metabolic </a:t>
            </a:r>
            <a:r>
              <a:rPr lang="en-IN" dirty="0" smtClean="0"/>
              <a:t>activity</a:t>
            </a:r>
          </a:p>
          <a:p>
            <a:r>
              <a:rPr lang="en-IN" dirty="0">
                <a:solidFill>
                  <a:srgbClr val="FF0000"/>
                </a:solidFill>
              </a:rPr>
              <a:t>FDG uptake is a useful imaging modality to </a:t>
            </a:r>
            <a:r>
              <a:rPr lang="en-IN" dirty="0" smtClean="0">
                <a:solidFill>
                  <a:srgbClr val="FF0000"/>
                </a:solidFill>
              </a:rPr>
              <a:t>detect inflammation </a:t>
            </a:r>
          </a:p>
          <a:p>
            <a:r>
              <a:rPr lang="en-US" dirty="0" smtClean="0">
                <a:solidFill>
                  <a:srgbClr val="FF0000"/>
                </a:solidFill>
              </a:rPr>
              <a:t>18F-FDG </a:t>
            </a:r>
            <a:r>
              <a:rPr lang="en-US" dirty="0">
                <a:solidFill>
                  <a:srgbClr val="FF0000"/>
                </a:solidFill>
              </a:rPr>
              <a:t>uptake was associated with clinical disease activity and markers of inflammation, and FDGPET reflected changes in clinical disease activity</a:t>
            </a:r>
          </a:p>
          <a:p>
            <a:r>
              <a:rPr lang="en-IN" dirty="0" smtClean="0"/>
              <a:t>Negative </a:t>
            </a:r>
            <a:r>
              <a:rPr lang="en-IN" dirty="0"/>
              <a:t>PET does </a:t>
            </a:r>
            <a:r>
              <a:rPr lang="en-IN" dirty="0" smtClean="0"/>
              <a:t>not exclude </a:t>
            </a:r>
            <a:r>
              <a:rPr lang="en-IN" dirty="0"/>
              <a:t>the disease</a:t>
            </a:r>
            <a:endParaRPr lang="en-IN" dirty="0" smtClean="0"/>
          </a:p>
          <a:p>
            <a:r>
              <a:rPr lang="en-IN" dirty="0" smtClean="0"/>
              <a:t>Disease activity - Sensitivity </a:t>
            </a:r>
            <a:r>
              <a:rPr lang="en-IN" dirty="0"/>
              <a:t>of 78% and a specificity of 87</a:t>
            </a:r>
            <a:r>
              <a:rPr lang="en-IN" dirty="0" smtClean="0"/>
              <a:t>%</a:t>
            </a:r>
            <a:endParaRPr lang="en-IN" dirty="0"/>
          </a:p>
          <a:p>
            <a:pPr lvl="1"/>
            <a:endParaRPr lang="en-IN" dirty="0" smtClean="0"/>
          </a:p>
          <a:p>
            <a:pPr lvl="1"/>
            <a:r>
              <a:rPr lang="en-IN" dirty="0" smtClean="0"/>
              <a:t>Limitations : Associated </a:t>
            </a:r>
            <a:r>
              <a:rPr lang="en-IN" dirty="0"/>
              <a:t>with radiation exposure</a:t>
            </a:r>
            <a:r>
              <a:rPr lang="en-IN" dirty="0" smtClean="0"/>
              <a:t>, expensive</a:t>
            </a:r>
            <a:r>
              <a:rPr lang="en-IN" dirty="0"/>
              <a:t>, is limited to relatively few </a:t>
            </a:r>
            <a:r>
              <a:rPr lang="en-IN" dirty="0" err="1"/>
              <a:t>centers</a:t>
            </a:r>
            <a:r>
              <a:rPr lang="en-IN" dirty="0" smtClean="0"/>
              <a:t>, and </a:t>
            </a:r>
            <a:r>
              <a:rPr lang="en-IN" dirty="0"/>
              <a:t>has low spatial resolution, not allowing the </a:t>
            </a:r>
            <a:r>
              <a:rPr lang="en-IN" dirty="0" smtClean="0"/>
              <a:t>evaluation of vessels &lt; </a:t>
            </a:r>
            <a:r>
              <a:rPr lang="en-IN" dirty="0"/>
              <a:t>5 mm.</a:t>
            </a:r>
          </a:p>
        </p:txBody>
      </p:sp>
    </p:spTree>
    <p:extLst>
      <p:ext uri="{BB962C8B-B14F-4D97-AF65-F5344CB8AC3E}">
        <p14:creationId xmlns:p14="http://schemas.microsoft.com/office/powerpoint/2010/main" val="38324896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bright="-40000" contrast="40000"/>
            <a:extLst>
              <a:ext uri="{28A0092B-C50C-407E-A947-70E740481C1C}">
                <a14:useLocalDpi xmlns:a14="http://schemas.microsoft.com/office/drawing/2010/main" val="0"/>
              </a:ext>
            </a:extLst>
          </a:blip>
          <a:srcRect/>
          <a:stretch>
            <a:fillRect/>
          </a:stretch>
        </p:blipFill>
        <p:spPr bwMode="auto">
          <a:xfrm>
            <a:off x="228600" y="304800"/>
            <a:ext cx="8305799" cy="389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4572000"/>
            <a:ext cx="7707559" cy="1200329"/>
          </a:xfrm>
          <a:prstGeom prst="rect">
            <a:avLst/>
          </a:prstGeom>
          <a:noFill/>
        </p:spPr>
        <p:txBody>
          <a:bodyPr wrap="none" rtlCol="0">
            <a:spAutoFit/>
          </a:bodyPr>
          <a:lstStyle/>
          <a:p>
            <a:r>
              <a:rPr lang="en-US" dirty="0">
                <a:solidFill>
                  <a:prstClr val="black"/>
                </a:solidFill>
              </a:rPr>
              <a:t>The illustration shows two PET images from the same patient; </a:t>
            </a:r>
          </a:p>
          <a:p>
            <a:r>
              <a:rPr lang="en-US" dirty="0">
                <a:solidFill>
                  <a:prstClr val="black"/>
                </a:solidFill>
              </a:rPr>
              <a:t>the one on the left is before treatment, with the arrows pointing to</a:t>
            </a:r>
          </a:p>
          <a:p>
            <a:r>
              <a:rPr lang="en-US" dirty="0">
                <a:solidFill>
                  <a:prstClr val="black"/>
                </a:solidFill>
              </a:rPr>
              <a:t>areas of inflammation. These areas have disappeared in the image </a:t>
            </a:r>
          </a:p>
          <a:p>
            <a:r>
              <a:rPr lang="en-US" dirty="0">
                <a:solidFill>
                  <a:prstClr val="black"/>
                </a:solidFill>
              </a:rPr>
              <a:t>on the right which was taken after six months treatment.</a:t>
            </a:r>
          </a:p>
        </p:txBody>
      </p:sp>
    </p:spTree>
    <p:extLst>
      <p:ext uri="{BB962C8B-B14F-4D97-AF65-F5344CB8AC3E}">
        <p14:creationId xmlns:p14="http://schemas.microsoft.com/office/powerpoint/2010/main" val="19735950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700808"/>
            <a:ext cx="9144000" cy="380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381000" y="3886200"/>
            <a:ext cx="8458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505200" y="449580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791200" y="4506686"/>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877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 Geographical difference</a:t>
            </a:r>
            <a:endParaRPr lang="en-US" dirty="0"/>
          </a:p>
        </p:txBody>
      </p:sp>
      <p:sp>
        <p:nvSpPr>
          <p:cNvPr id="3" name="Content Placeholder 2"/>
          <p:cNvSpPr>
            <a:spLocks noGrp="1"/>
          </p:cNvSpPr>
          <p:nvPr>
            <p:ph idx="1"/>
          </p:nvPr>
        </p:nvSpPr>
        <p:spPr/>
        <p:txBody>
          <a:bodyPr>
            <a:normAutofit fontScale="85000" lnSpcReduction="20000"/>
          </a:bodyPr>
          <a:lstStyle/>
          <a:p>
            <a:r>
              <a:rPr lang="en-US" b="1" u="sng" dirty="0" smtClean="0"/>
              <a:t>The </a:t>
            </a:r>
            <a:r>
              <a:rPr lang="en-US" b="1" u="sng" dirty="0"/>
              <a:t>Japanese patients (n = 80) </a:t>
            </a:r>
            <a:r>
              <a:rPr lang="en-US" b="1" u="sng" dirty="0" smtClean="0"/>
              <a:t>: </a:t>
            </a:r>
            <a:r>
              <a:rPr lang="en-US" dirty="0" smtClean="0"/>
              <a:t>predominantly female </a:t>
            </a:r>
            <a:r>
              <a:rPr lang="en-US" dirty="0"/>
              <a:t>(96%), presenting with dizziness, vertigo</a:t>
            </a:r>
            <a:r>
              <a:rPr lang="en-US" dirty="0" smtClean="0"/>
              <a:t>, </a:t>
            </a:r>
            <a:r>
              <a:rPr lang="en-US" dirty="0" err="1" smtClean="0"/>
              <a:t>pulselessness</a:t>
            </a:r>
            <a:r>
              <a:rPr lang="en-US" dirty="0"/>
              <a:t>, </a:t>
            </a:r>
            <a:r>
              <a:rPr lang="en-US" dirty="0" smtClean="0"/>
              <a:t>and more </a:t>
            </a:r>
            <a:r>
              <a:rPr lang="en-US" dirty="0"/>
              <a:t>aortic regurgitation, reflecting involvement </a:t>
            </a:r>
            <a:r>
              <a:rPr lang="en-US" dirty="0" smtClean="0"/>
              <a:t> of </a:t>
            </a:r>
            <a:r>
              <a:rPr lang="en-US" dirty="0"/>
              <a:t>the </a:t>
            </a:r>
            <a:r>
              <a:rPr lang="en-US" dirty="0" smtClean="0"/>
              <a:t>aortic arch </a:t>
            </a:r>
            <a:r>
              <a:rPr lang="en-US" dirty="0"/>
              <a:t>and its main branches. </a:t>
            </a:r>
            <a:endParaRPr lang="en-US" dirty="0" smtClean="0"/>
          </a:p>
          <a:p>
            <a:endParaRPr lang="en-US" b="1" u="sng" dirty="0" smtClean="0"/>
          </a:p>
          <a:p>
            <a:r>
              <a:rPr lang="en-US" b="1" u="sng" dirty="0" smtClean="0"/>
              <a:t>Indian patients </a:t>
            </a:r>
            <a:r>
              <a:rPr lang="en-US" b="1" u="sng" dirty="0"/>
              <a:t>(n = 102</a:t>
            </a:r>
            <a:r>
              <a:rPr lang="en-US" b="1" u="sng" dirty="0" smtClean="0"/>
              <a:t>) :  </a:t>
            </a:r>
            <a:r>
              <a:rPr lang="en-US" dirty="0" smtClean="0"/>
              <a:t>37</a:t>
            </a:r>
            <a:r>
              <a:rPr lang="en-US" dirty="0"/>
              <a:t>% </a:t>
            </a:r>
            <a:r>
              <a:rPr lang="en-US" dirty="0" smtClean="0"/>
              <a:t>were male,  </a:t>
            </a:r>
            <a:r>
              <a:rPr lang="en-US" dirty="0"/>
              <a:t>tended </a:t>
            </a:r>
            <a:r>
              <a:rPr lang="en-US" dirty="0" smtClean="0"/>
              <a:t>to present </a:t>
            </a:r>
            <a:r>
              <a:rPr lang="en-US" dirty="0"/>
              <a:t>with headache, hypertension, and left </a:t>
            </a:r>
            <a:r>
              <a:rPr lang="en-US" dirty="0" smtClean="0"/>
              <a:t>ventricular hypertrophy </a:t>
            </a:r>
            <a:r>
              <a:rPr lang="en-US" dirty="0"/>
              <a:t>as a result of </a:t>
            </a:r>
            <a:r>
              <a:rPr lang="en-US" dirty="0" err="1"/>
              <a:t>vasculitis</a:t>
            </a:r>
            <a:r>
              <a:rPr lang="en-US" dirty="0"/>
              <a:t> affecting the </a:t>
            </a:r>
            <a:r>
              <a:rPr lang="en-US" dirty="0" smtClean="0"/>
              <a:t>abdominal aorta </a:t>
            </a:r>
            <a:r>
              <a:rPr lang="en-US" dirty="0"/>
              <a:t>and renal vessels. </a:t>
            </a:r>
            <a:endParaRPr lang="en-US" dirty="0" smtClean="0"/>
          </a:p>
          <a:p>
            <a:pPr marL="0" indent="0">
              <a:buNone/>
            </a:pPr>
            <a:endParaRPr lang="en-US" dirty="0" smtClean="0"/>
          </a:p>
          <a:p>
            <a:pPr marL="0" indent="0">
              <a:buNone/>
            </a:pPr>
            <a:r>
              <a:rPr lang="en-US" b="1" dirty="0" smtClean="0">
                <a:solidFill>
                  <a:srgbClr val="FF0000"/>
                </a:solidFill>
              </a:rPr>
              <a:t>However</a:t>
            </a:r>
            <a:r>
              <a:rPr lang="en-US" b="1" dirty="0">
                <a:solidFill>
                  <a:srgbClr val="FF0000"/>
                </a:solidFill>
              </a:rPr>
              <a:t>, most patients in both </a:t>
            </a:r>
            <a:r>
              <a:rPr lang="en-US" b="1" dirty="0" smtClean="0">
                <a:solidFill>
                  <a:srgbClr val="FF0000"/>
                </a:solidFill>
              </a:rPr>
              <a:t>countries had </a:t>
            </a:r>
            <a:r>
              <a:rPr lang="en-US" b="1" dirty="0">
                <a:solidFill>
                  <a:srgbClr val="FF0000"/>
                </a:solidFill>
              </a:rPr>
              <a:t>diffuse disease.</a:t>
            </a:r>
          </a:p>
        </p:txBody>
      </p:sp>
    </p:spTree>
    <p:extLst>
      <p:ext uri="{BB962C8B-B14F-4D97-AF65-F5344CB8AC3E}">
        <p14:creationId xmlns:p14="http://schemas.microsoft.com/office/powerpoint/2010/main" val="26149633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Management</a:t>
            </a:r>
            <a:endParaRPr lang="en-IN"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7" r="1"/>
          <a:stretch/>
        </p:blipFill>
        <p:spPr bwMode="auto">
          <a:xfrm>
            <a:off x="979714" y="1268760"/>
            <a:ext cx="6976662"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0457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Steroids</a:t>
            </a:r>
            <a:endParaRPr lang="en-IN" dirty="0"/>
          </a:p>
        </p:txBody>
      </p:sp>
      <p:sp>
        <p:nvSpPr>
          <p:cNvPr id="3" name="Content Placeholder 2"/>
          <p:cNvSpPr>
            <a:spLocks noGrp="1"/>
          </p:cNvSpPr>
          <p:nvPr>
            <p:ph idx="1"/>
          </p:nvPr>
        </p:nvSpPr>
        <p:spPr/>
        <p:txBody>
          <a:bodyPr>
            <a:normAutofit fontScale="85000" lnSpcReduction="10000"/>
          </a:bodyPr>
          <a:lstStyle/>
          <a:p>
            <a:r>
              <a:rPr lang="en-US" dirty="0"/>
              <a:t>Prednisolone 1mg/kg/d (max 60mg) for 1-3mo, tapered to alternate day schedule over next 4-8wks if still inactive, stopped over 6-12 </a:t>
            </a:r>
            <a:r>
              <a:rPr lang="en-US" dirty="0" smtClean="0"/>
              <a:t>months</a:t>
            </a:r>
          </a:p>
          <a:p>
            <a:endParaRPr lang="en-US" dirty="0"/>
          </a:p>
          <a:p>
            <a:r>
              <a:rPr lang="en-IN" dirty="0" smtClean="0"/>
              <a:t>Hoffman </a:t>
            </a:r>
            <a:r>
              <a:rPr lang="en-IN" dirty="0"/>
              <a:t>et al </a:t>
            </a:r>
            <a:r>
              <a:rPr lang="en-IN" dirty="0" smtClean="0"/>
              <a:t>defined ‘</a:t>
            </a:r>
            <a:r>
              <a:rPr lang="en-IN" dirty="0">
                <a:solidFill>
                  <a:srgbClr val="FF0000"/>
                </a:solidFill>
              </a:rPr>
              <a:t>Glucocorticoid resistant disease</a:t>
            </a:r>
            <a:r>
              <a:rPr lang="en-IN" dirty="0"/>
              <a:t>’ as inability to get </a:t>
            </a:r>
            <a:r>
              <a:rPr lang="en-IN" dirty="0" smtClean="0"/>
              <a:t>remission when </a:t>
            </a:r>
            <a:r>
              <a:rPr lang="en-IN" dirty="0"/>
              <a:t>prednisolone is used at a dose of 1mg/kg/day </a:t>
            </a:r>
            <a:r>
              <a:rPr lang="en-IN" dirty="0" smtClean="0"/>
              <a:t>for 1 </a:t>
            </a:r>
            <a:r>
              <a:rPr lang="en-IN" dirty="0"/>
              <a:t>month or taper </a:t>
            </a:r>
            <a:r>
              <a:rPr lang="en-IN" dirty="0" smtClean="0"/>
              <a:t>the glucocorticoid </a:t>
            </a:r>
            <a:r>
              <a:rPr lang="en-IN" dirty="0"/>
              <a:t>treatment within </a:t>
            </a:r>
            <a:r>
              <a:rPr lang="en-IN" dirty="0" smtClean="0"/>
              <a:t>5 months </a:t>
            </a:r>
            <a:r>
              <a:rPr lang="en-IN" dirty="0"/>
              <a:t>of </a:t>
            </a:r>
            <a:r>
              <a:rPr lang="en-IN" dirty="0" smtClean="0"/>
              <a:t>therapy</a:t>
            </a:r>
          </a:p>
          <a:p>
            <a:endParaRPr lang="en-IN" dirty="0" smtClean="0"/>
          </a:p>
          <a:p>
            <a:r>
              <a:rPr lang="en-US" dirty="0">
                <a:solidFill>
                  <a:srgbClr val="FF0000"/>
                </a:solidFill>
              </a:rPr>
              <a:t>Generally, 50% of pts are steroid responsive, 50% of pts relapsing / not responding to steroids respond to MTX</a:t>
            </a:r>
          </a:p>
          <a:p>
            <a:endParaRPr lang="en-IN" dirty="0" smtClean="0"/>
          </a:p>
          <a:p>
            <a:endParaRPr lang="en-IN" dirty="0"/>
          </a:p>
        </p:txBody>
      </p:sp>
    </p:spTree>
    <p:extLst>
      <p:ext uri="{BB962C8B-B14F-4D97-AF65-F5344CB8AC3E}">
        <p14:creationId xmlns:p14="http://schemas.microsoft.com/office/powerpoint/2010/main" val="13969739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688975"/>
            <a:ext cx="7993063" cy="590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707904" y="1484784"/>
            <a:ext cx="4464496" cy="2664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prstClr val="white"/>
              </a:solidFill>
            </a:endParaRPr>
          </a:p>
        </p:txBody>
      </p:sp>
      <p:sp>
        <p:nvSpPr>
          <p:cNvPr id="2" name="TextBox 1"/>
          <p:cNvSpPr txBox="1"/>
          <p:nvPr/>
        </p:nvSpPr>
        <p:spPr>
          <a:xfrm>
            <a:off x="3182257" y="4463534"/>
            <a:ext cx="2209451" cy="369332"/>
          </a:xfrm>
          <a:prstGeom prst="rect">
            <a:avLst/>
          </a:prstGeom>
          <a:noFill/>
        </p:spPr>
        <p:txBody>
          <a:bodyPr wrap="none" rtlCol="0">
            <a:spAutoFit/>
          </a:bodyPr>
          <a:lstStyle/>
          <a:p>
            <a:r>
              <a:rPr lang="en-US" dirty="0" err="1">
                <a:solidFill>
                  <a:prstClr val="black"/>
                </a:solidFill>
              </a:rPr>
              <a:t>Mycofenolate</a:t>
            </a:r>
            <a:r>
              <a:rPr lang="en-US" dirty="0">
                <a:solidFill>
                  <a:prstClr val="black"/>
                </a:solidFill>
              </a:rPr>
              <a:t> </a:t>
            </a:r>
            <a:r>
              <a:rPr lang="en-US" dirty="0" err="1">
                <a:solidFill>
                  <a:prstClr val="black"/>
                </a:solidFill>
              </a:rPr>
              <a:t>Mofetil</a:t>
            </a:r>
            <a:endParaRPr lang="en-US" dirty="0">
              <a:solidFill>
                <a:prstClr val="black"/>
              </a:solidFill>
            </a:endParaRPr>
          </a:p>
        </p:txBody>
      </p:sp>
      <p:sp>
        <p:nvSpPr>
          <p:cNvPr id="3" name="TextBox 2"/>
          <p:cNvSpPr txBox="1"/>
          <p:nvPr/>
        </p:nvSpPr>
        <p:spPr>
          <a:xfrm>
            <a:off x="1676400" y="2918937"/>
            <a:ext cx="985654" cy="369332"/>
          </a:xfrm>
          <a:prstGeom prst="rect">
            <a:avLst/>
          </a:prstGeom>
          <a:noFill/>
        </p:spPr>
        <p:txBody>
          <a:bodyPr wrap="none" rtlCol="0">
            <a:spAutoFit/>
          </a:bodyPr>
          <a:lstStyle/>
          <a:p>
            <a:r>
              <a:rPr lang="en-US" dirty="0" err="1">
                <a:solidFill>
                  <a:prstClr val="black"/>
                </a:solidFill>
              </a:rPr>
              <a:t>Cisplatin</a:t>
            </a:r>
            <a:endParaRPr lang="en-US" dirty="0">
              <a:solidFill>
                <a:prstClr val="black"/>
              </a:solidFill>
            </a:endParaRPr>
          </a:p>
        </p:txBody>
      </p:sp>
    </p:spTree>
    <p:extLst>
      <p:ext uri="{BB962C8B-B14F-4D97-AF65-F5344CB8AC3E}">
        <p14:creationId xmlns:p14="http://schemas.microsoft.com/office/powerpoint/2010/main" val="33451841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consensus definition of refractory disease</a:t>
            </a:r>
            <a:br>
              <a:rPr lang="en-US" dirty="0"/>
            </a:br>
            <a:endParaRPr lang="en-US" dirty="0"/>
          </a:p>
        </p:txBody>
      </p:sp>
      <p:sp>
        <p:nvSpPr>
          <p:cNvPr id="3" name="Content Placeholder 2"/>
          <p:cNvSpPr>
            <a:spLocks noGrp="1"/>
          </p:cNvSpPr>
          <p:nvPr>
            <p:ph idx="1"/>
          </p:nvPr>
        </p:nvSpPr>
        <p:spPr>
          <a:xfrm>
            <a:off x="457200" y="1600200"/>
            <a:ext cx="8534400" cy="4525963"/>
          </a:xfrm>
        </p:spPr>
        <p:txBody>
          <a:bodyPr>
            <a:normAutofit fontScale="92500"/>
          </a:bodyPr>
          <a:lstStyle/>
          <a:p>
            <a:pPr marL="109728" indent="0">
              <a:buNone/>
            </a:pPr>
            <a:r>
              <a:rPr lang="en-US" b="1" u="sng" dirty="0" smtClean="0"/>
              <a:t>“Angiographic </a:t>
            </a:r>
            <a:r>
              <a:rPr lang="en-US" b="1" u="sng" dirty="0"/>
              <a:t>or clinical </a:t>
            </a:r>
            <a:r>
              <a:rPr lang="en-US" b="1" u="sng" dirty="0" smtClean="0"/>
              <a:t>progression despite </a:t>
            </a:r>
            <a:r>
              <a:rPr lang="en-US" b="1" u="sng" dirty="0"/>
              <a:t>treatment” or any of the </a:t>
            </a:r>
            <a:r>
              <a:rPr lang="en-US" b="1" u="sng" dirty="0" smtClean="0"/>
              <a:t>following characteristics</a:t>
            </a:r>
            <a:r>
              <a:rPr lang="en-US" b="1" u="sng" dirty="0"/>
              <a:t>: </a:t>
            </a:r>
            <a:r>
              <a:rPr lang="en-US" dirty="0" smtClean="0"/>
              <a:t>	</a:t>
            </a:r>
            <a:r>
              <a:rPr lang="en-US" sz="3000" dirty="0" smtClean="0"/>
              <a:t> </a:t>
            </a:r>
          </a:p>
          <a:p>
            <a:pPr marL="109728" indent="0">
              <a:buNone/>
            </a:pPr>
            <a:r>
              <a:rPr lang="en-US" sz="2600" dirty="0" smtClean="0"/>
              <a:t>1. Corticosteroid dose of </a:t>
            </a:r>
            <a:r>
              <a:rPr lang="en-US" sz="2600" dirty="0"/>
              <a:t>&gt;7.5 mg/day after </a:t>
            </a:r>
            <a:r>
              <a:rPr lang="en-US" sz="2600" dirty="0" smtClean="0"/>
              <a:t>6  months of  treatment </a:t>
            </a:r>
          </a:p>
          <a:p>
            <a:pPr marL="109728" indent="0">
              <a:buNone/>
            </a:pPr>
            <a:r>
              <a:rPr lang="en-US" sz="2600" dirty="0" smtClean="0"/>
              <a:t>2. Activity despite </a:t>
            </a:r>
            <a:r>
              <a:rPr lang="en-US" sz="2600" dirty="0"/>
              <a:t>the administration of </a:t>
            </a:r>
            <a:r>
              <a:rPr lang="en-US" sz="2600" dirty="0" smtClean="0"/>
              <a:t>conventional </a:t>
            </a:r>
            <a:r>
              <a:rPr lang="en-US" sz="2600" dirty="0" err="1" smtClean="0"/>
              <a:t>immuno</a:t>
            </a:r>
            <a:r>
              <a:rPr lang="en-US" sz="2600" dirty="0" smtClean="0"/>
              <a:t>-suppressants (methotrexate</a:t>
            </a:r>
            <a:r>
              <a:rPr lang="en-US" sz="2600" dirty="0"/>
              <a:t>, azathioprine, </a:t>
            </a:r>
            <a:r>
              <a:rPr lang="en-US" sz="2600" dirty="0" err="1" smtClean="0"/>
              <a:t>leflunomide</a:t>
            </a:r>
            <a:r>
              <a:rPr lang="en-US" sz="2600" dirty="0"/>
              <a:t>, </a:t>
            </a:r>
            <a:r>
              <a:rPr lang="en-US" sz="2600" dirty="0" smtClean="0"/>
              <a:t>or cyclophosphamide</a:t>
            </a:r>
            <a:r>
              <a:rPr lang="en-US" sz="2600" dirty="0"/>
              <a:t>), </a:t>
            </a:r>
            <a:endParaRPr lang="en-US" sz="2600" dirty="0" smtClean="0"/>
          </a:p>
          <a:p>
            <a:pPr marL="0" indent="0">
              <a:buNone/>
            </a:pPr>
            <a:r>
              <a:rPr lang="en-US" sz="2600" dirty="0" smtClean="0"/>
              <a:t>3. New surgery </a:t>
            </a:r>
            <a:r>
              <a:rPr lang="en-US" sz="2600" dirty="0"/>
              <a:t>on </a:t>
            </a:r>
            <a:r>
              <a:rPr lang="en-US" sz="2600" dirty="0" smtClean="0"/>
              <a:t>account of </a:t>
            </a:r>
            <a:r>
              <a:rPr lang="en-US" sz="2600" dirty="0"/>
              <a:t>persistent disease </a:t>
            </a:r>
            <a:r>
              <a:rPr lang="en-US" sz="2600" dirty="0" smtClean="0"/>
              <a:t>activity</a:t>
            </a:r>
            <a:r>
              <a:rPr lang="en-US" sz="2600" dirty="0"/>
              <a:t>, </a:t>
            </a:r>
            <a:endParaRPr lang="en-US" sz="2600" dirty="0" smtClean="0"/>
          </a:p>
          <a:p>
            <a:pPr marL="0" indent="0">
              <a:buNone/>
            </a:pPr>
            <a:r>
              <a:rPr lang="en-US" sz="2600" dirty="0" smtClean="0"/>
              <a:t>4. Frequent attacks (&gt;</a:t>
            </a:r>
            <a:r>
              <a:rPr lang="en-US" sz="2600" dirty="0"/>
              <a:t>3/year), or mortality </a:t>
            </a:r>
            <a:r>
              <a:rPr lang="en-US" sz="2600" dirty="0" smtClean="0"/>
              <a:t>associated  with disease activity</a:t>
            </a:r>
            <a:endParaRPr lang="en-US" sz="2600" dirty="0"/>
          </a:p>
        </p:txBody>
      </p:sp>
    </p:spTree>
    <p:extLst>
      <p:ext uri="{BB962C8B-B14F-4D97-AF65-F5344CB8AC3E}">
        <p14:creationId xmlns:p14="http://schemas.microsoft.com/office/powerpoint/2010/main" val="31624906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183" y="1837721"/>
            <a:ext cx="8505635" cy="389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Interventions </a:t>
            </a:r>
            <a:endParaRPr lang="en-IN" dirty="0"/>
          </a:p>
        </p:txBody>
      </p:sp>
    </p:spTree>
    <p:extLst>
      <p:ext uri="{BB962C8B-B14F-4D97-AF65-F5344CB8AC3E}">
        <p14:creationId xmlns:p14="http://schemas.microsoft.com/office/powerpoint/2010/main" val="27427213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505200"/>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457" t="18164" r="25951" b="18945"/>
          <a:stretch/>
        </p:blipFill>
        <p:spPr bwMode="auto">
          <a:xfrm>
            <a:off x="-57150" y="228600"/>
            <a:ext cx="903751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875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4" y="331232"/>
            <a:ext cx="9286876"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95600" y="9525"/>
            <a:ext cx="2753574" cy="369332"/>
          </a:xfrm>
          <a:prstGeom prst="rect">
            <a:avLst/>
          </a:prstGeom>
          <a:noFill/>
        </p:spPr>
        <p:txBody>
          <a:bodyPr wrap="none" rtlCol="0">
            <a:spAutoFit/>
          </a:bodyPr>
          <a:lstStyle/>
          <a:p>
            <a:r>
              <a:rPr lang="en-US" dirty="0">
                <a:solidFill>
                  <a:prstClr val="black"/>
                </a:solidFill>
              </a:rPr>
              <a:t>Carotid  artery Intervention</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0362" y="3764994"/>
            <a:ext cx="1962574" cy="313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62936" y="4343400"/>
            <a:ext cx="4281064" cy="2031325"/>
          </a:xfrm>
          <a:prstGeom prst="rect">
            <a:avLst/>
          </a:prstGeom>
        </p:spPr>
        <p:txBody>
          <a:bodyPr wrap="square">
            <a:spAutoFit/>
          </a:bodyPr>
          <a:lstStyle/>
          <a:p>
            <a:r>
              <a:rPr lang="en-US" dirty="0">
                <a:solidFill>
                  <a:prstClr val="black"/>
                </a:solidFill>
              </a:rPr>
              <a:t>Control </a:t>
            </a:r>
            <a:r>
              <a:rPr lang="en-US" dirty="0" err="1">
                <a:solidFill>
                  <a:prstClr val="black"/>
                </a:solidFill>
              </a:rPr>
              <a:t>angio</a:t>
            </a:r>
            <a:r>
              <a:rPr lang="en-US" dirty="0">
                <a:solidFill>
                  <a:prstClr val="black"/>
                </a:solidFill>
              </a:rPr>
              <a:t>-CT of the patient performed 7 months after procedure. A – 3D reconstruction showing all stents’ patency and no new </a:t>
            </a:r>
            <a:r>
              <a:rPr lang="en-US" dirty="0" err="1">
                <a:solidFill>
                  <a:prstClr val="black"/>
                </a:solidFill>
              </a:rPr>
              <a:t>stenotic</a:t>
            </a:r>
            <a:r>
              <a:rPr lang="en-US" dirty="0">
                <a:solidFill>
                  <a:prstClr val="black"/>
                </a:solidFill>
              </a:rPr>
              <a:t> lesions of treated vessels. B – 2D cross-section demonstrating undamaged right CCA (white arrow) and RSA (grey arrow) stents’ structure</a:t>
            </a:r>
          </a:p>
        </p:txBody>
      </p:sp>
    </p:spTree>
    <p:extLst>
      <p:ext uri="{BB962C8B-B14F-4D97-AF65-F5344CB8AC3E}">
        <p14:creationId xmlns:p14="http://schemas.microsoft.com/office/powerpoint/2010/main" val="12898350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Coronary artery involvement in TA</a:t>
            </a:r>
            <a:endParaRPr lang="en-IN" dirty="0"/>
          </a:p>
        </p:txBody>
      </p:sp>
      <p:sp>
        <p:nvSpPr>
          <p:cNvPr id="3" name="Content Placeholder 2"/>
          <p:cNvSpPr>
            <a:spLocks noGrp="1"/>
          </p:cNvSpPr>
          <p:nvPr>
            <p:ph idx="1"/>
          </p:nvPr>
        </p:nvSpPr>
        <p:spPr/>
        <p:txBody>
          <a:bodyPr>
            <a:normAutofit/>
          </a:bodyPr>
          <a:lstStyle/>
          <a:p>
            <a:r>
              <a:rPr lang="en-US" dirty="0" smtClean="0">
                <a:solidFill>
                  <a:srgbClr val="FF0000"/>
                </a:solidFill>
              </a:rPr>
              <a:t>10 – 30% of patients</a:t>
            </a:r>
          </a:p>
          <a:p>
            <a:pPr lvl="1"/>
            <a:r>
              <a:rPr lang="en-IN" dirty="0" smtClean="0">
                <a:solidFill>
                  <a:srgbClr val="FF0000"/>
                </a:solidFill>
              </a:rPr>
              <a:t>70% with </a:t>
            </a:r>
            <a:r>
              <a:rPr lang="en-IN" dirty="0" err="1">
                <a:solidFill>
                  <a:srgbClr val="FF0000"/>
                </a:solidFill>
              </a:rPr>
              <a:t>ostial</a:t>
            </a:r>
            <a:r>
              <a:rPr lang="en-IN" dirty="0">
                <a:solidFill>
                  <a:srgbClr val="FF0000"/>
                </a:solidFill>
              </a:rPr>
              <a:t> left </a:t>
            </a:r>
            <a:r>
              <a:rPr lang="en-IN" dirty="0" smtClean="0">
                <a:solidFill>
                  <a:srgbClr val="FF0000"/>
                </a:solidFill>
              </a:rPr>
              <a:t>main coronary involvement</a:t>
            </a:r>
          </a:p>
          <a:p>
            <a:r>
              <a:rPr lang="en-IN" dirty="0" smtClean="0">
                <a:solidFill>
                  <a:srgbClr val="FF0000"/>
                </a:solidFill>
              </a:rPr>
              <a:t>Acute </a:t>
            </a:r>
            <a:r>
              <a:rPr lang="en-IN" dirty="0">
                <a:solidFill>
                  <a:srgbClr val="FF0000"/>
                </a:solidFill>
              </a:rPr>
              <a:t>inflammation and </a:t>
            </a:r>
            <a:r>
              <a:rPr lang="en-IN" dirty="0" smtClean="0">
                <a:solidFill>
                  <a:srgbClr val="FF0000"/>
                </a:solidFill>
              </a:rPr>
              <a:t>the related </a:t>
            </a:r>
            <a:r>
              <a:rPr lang="en-IN" dirty="0" err="1">
                <a:solidFill>
                  <a:srgbClr val="FF0000"/>
                </a:solidFill>
              </a:rPr>
              <a:t>edema</a:t>
            </a:r>
            <a:r>
              <a:rPr lang="en-IN" dirty="0">
                <a:solidFill>
                  <a:srgbClr val="FF0000"/>
                </a:solidFill>
              </a:rPr>
              <a:t> may be important, </a:t>
            </a:r>
            <a:r>
              <a:rPr lang="en-IN" dirty="0" smtClean="0">
                <a:solidFill>
                  <a:srgbClr val="FF0000"/>
                </a:solidFill>
              </a:rPr>
              <a:t>case reports where </a:t>
            </a:r>
            <a:r>
              <a:rPr lang="en-IN" dirty="0">
                <a:solidFill>
                  <a:srgbClr val="FF0000"/>
                </a:solidFill>
              </a:rPr>
              <a:t>regression of an left main stem stenosis was </a:t>
            </a:r>
            <a:r>
              <a:rPr lang="en-IN" dirty="0" smtClean="0">
                <a:solidFill>
                  <a:srgbClr val="FF0000"/>
                </a:solidFill>
              </a:rPr>
              <a:t>reported with </a:t>
            </a:r>
            <a:r>
              <a:rPr lang="en-IN" dirty="0">
                <a:solidFill>
                  <a:srgbClr val="FF0000"/>
                </a:solidFill>
              </a:rPr>
              <a:t>administration of steroids</a:t>
            </a:r>
            <a:endParaRPr lang="en-IN" dirty="0" smtClean="0">
              <a:solidFill>
                <a:srgbClr val="FF0000"/>
              </a:solidFill>
            </a:endParaRPr>
          </a:p>
          <a:p>
            <a:endParaRPr lang="en-US" dirty="0"/>
          </a:p>
          <a:p>
            <a:endParaRPr lang="en-IN" dirty="0"/>
          </a:p>
        </p:txBody>
      </p:sp>
    </p:spTree>
    <p:extLst>
      <p:ext uri="{BB962C8B-B14F-4D97-AF65-F5344CB8AC3E}">
        <p14:creationId xmlns:p14="http://schemas.microsoft.com/office/powerpoint/2010/main" val="3234157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234"/>
          <a:stretch/>
        </p:blipFill>
        <p:spPr bwMode="auto">
          <a:xfrm>
            <a:off x="0" y="1981200"/>
            <a:ext cx="9143999" cy="367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522759"/>
            <a:ext cx="6429375"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124744"/>
            <a:ext cx="34956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29542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PCI in </a:t>
            </a:r>
            <a:r>
              <a:rPr lang="en-US" dirty="0" err="1"/>
              <a:t>T</a:t>
            </a:r>
            <a:r>
              <a:rPr lang="en-US" dirty="0" err="1" smtClean="0"/>
              <a:t>akayasu</a:t>
            </a:r>
            <a:r>
              <a:rPr lang="en-US" dirty="0" smtClean="0"/>
              <a:t> arteritis</a:t>
            </a:r>
            <a:endParaRPr lang="en-IN" dirty="0"/>
          </a:p>
        </p:txBody>
      </p:sp>
      <p:sp>
        <p:nvSpPr>
          <p:cNvPr id="3" name="Content Placeholder 2"/>
          <p:cNvSpPr>
            <a:spLocks noGrp="1"/>
          </p:cNvSpPr>
          <p:nvPr>
            <p:ph idx="1"/>
          </p:nvPr>
        </p:nvSpPr>
        <p:spPr>
          <a:xfrm>
            <a:off x="457200" y="1600200"/>
            <a:ext cx="8229600" cy="4133056"/>
          </a:xfrm>
        </p:spPr>
        <p:txBody>
          <a:bodyPr>
            <a:normAutofit fontScale="70000" lnSpcReduction="20000"/>
          </a:bodyPr>
          <a:lstStyle/>
          <a:p>
            <a:r>
              <a:rPr lang="en-IN" dirty="0" smtClean="0"/>
              <a:t>For </a:t>
            </a:r>
            <a:r>
              <a:rPr lang="en-IN" dirty="0"/>
              <a:t>poor surgical </a:t>
            </a:r>
            <a:r>
              <a:rPr lang="en-IN" dirty="0" smtClean="0"/>
              <a:t>candidates or </a:t>
            </a:r>
            <a:r>
              <a:rPr lang="en-IN" dirty="0"/>
              <a:t>patients who prefer a nonsurgical treatment, PCI </a:t>
            </a:r>
            <a:r>
              <a:rPr lang="en-IN" dirty="0" smtClean="0"/>
              <a:t>may be offered as revascularization </a:t>
            </a:r>
            <a:r>
              <a:rPr lang="en-IN" dirty="0"/>
              <a:t>strategy </a:t>
            </a:r>
            <a:endParaRPr lang="en-IN" dirty="0" smtClean="0"/>
          </a:p>
          <a:p>
            <a:endParaRPr lang="en-IN" dirty="0" smtClean="0">
              <a:solidFill>
                <a:srgbClr val="FF0000"/>
              </a:solidFill>
            </a:endParaRPr>
          </a:p>
          <a:p>
            <a:r>
              <a:rPr lang="en-IN" dirty="0" smtClean="0">
                <a:solidFill>
                  <a:srgbClr val="FF0000"/>
                </a:solidFill>
              </a:rPr>
              <a:t>PCI </a:t>
            </a:r>
            <a:r>
              <a:rPr lang="en-IN" dirty="0">
                <a:solidFill>
                  <a:srgbClr val="FF0000"/>
                </a:solidFill>
              </a:rPr>
              <a:t>can also be </a:t>
            </a:r>
            <a:r>
              <a:rPr lang="en-IN" dirty="0" smtClean="0">
                <a:solidFill>
                  <a:srgbClr val="FF0000"/>
                </a:solidFill>
              </a:rPr>
              <a:t>offered </a:t>
            </a:r>
            <a:r>
              <a:rPr lang="en-IN" dirty="0">
                <a:solidFill>
                  <a:srgbClr val="FF0000"/>
                </a:solidFill>
              </a:rPr>
              <a:t>to postpone the need for CABG, or treat the restenosis of bypass graft</a:t>
            </a:r>
          </a:p>
          <a:p>
            <a:endParaRPr lang="en-IN" dirty="0" smtClean="0"/>
          </a:p>
          <a:p>
            <a:r>
              <a:rPr lang="en-IN" dirty="0" err="1" smtClean="0"/>
              <a:t>Antelmi</a:t>
            </a:r>
            <a:r>
              <a:rPr lang="en-IN" dirty="0" smtClean="0"/>
              <a:t> </a:t>
            </a:r>
            <a:r>
              <a:rPr lang="en-IN" dirty="0"/>
              <a:t>et al. reported that balloon angioplasty for the coronary lesions in </a:t>
            </a:r>
            <a:r>
              <a:rPr lang="en-IN" dirty="0" err="1"/>
              <a:t>Takayasu's</a:t>
            </a:r>
            <a:r>
              <a:rPr lang="en-IN" dirty="0"/>
              <a:t> arteritis was limited by the high grade residual stenosis due to the elastic recoil </a:t>
            </a:r>
            <a:endParaRPr lang="en-IN" dirty="0" smtClean="0"/>
          </a:p>
          <a:p>
            <a:endParaRPr lang="en-IN" dirty="0" smtClean="0"/>
          </a:p>
          <a:p>
            <a:r>
              <a:rPr lang="en-IN" dirty="0" smtClean="0"/>
              <a:t>Although </a:t>
            </a:r>
            <a:r>
              <a:rPr lang="en-IN" dirty="0"/>
              <a:t>stent implantation has decreased the high grade residual stenosis after balloon angioplasty, </a:t>
            </a:r>
            <a:r>
              <a:rPr lang="en-IN" dirty="0">
                <a:solidFill>
                  <a:srgbClr val="FF0000"/>
                </a:solidFill>
              </a:rPr>
              <a:t>high rate restenosis remains a major </a:t>
            </a:r>
            <a:r>
              <a:rPr lang="en-IN" dirty="0" smtClean="0">
                <a:solidFill>
                  <a:srgbClr val="FF0000"/>
                </a:solidFill>
              </a:rPr>
              <a:t>concern</a:t>
            </a:r>
          </a:p>
        </p:txBody>
      </p:sp>
    </p:spTree>
    <p:extLst>
      <p:ext uri="{BB962C8B-B14F-4D97-AF65-F5344CB8AC3E}">
        <p14:creationId xmlns:p14="http://schemas.microsoft.com/office/powerpoint/2010/main" val="428869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83"/>
            <a:ext cx="7620000" cy="846083"/>
          </a:xfrm>
        </p:spPr>
        <p:txBody>
          <a:bodyPr/>
          <a:lstStyle/>
          <a:p>
            <a:r>
              <a:rPr lang="en-US" dirty="0" smtClean="0"/>
              <a:t>TA : pan arteritis</a:t>
            </a:r>
            <a:endParaRPr lang="en-US" dirty="0"/>
          </a:p>
        </p:txBody>
      </p:sp>
      <p:sp>
        <p:nvSpPr>
          <p:cNvPr id="3" name="Content Placeholder 2"/>
          <p:cNvSpPr>
            <a:spLocks noGrp="1"/>
          </p:cNvSpPr>
          <p:nvPr>
            <p:ph idx="1"/>
          </p:nvPr>
        </p:nvSpPr>
        <p:spPr>
          <a:xfrm>
            <a:off x="762000" y="1219200"/>
            <a:ext cx="7620000" cy="4876800"/>
          </a:xfrm>
        </p:spPr>
        <p:txBody>
          <a:bodyPr>
            <a:noAutofit/>
          </a:bodyPr>
          <a:lstStyle/>
          <a:p>
            <a:r>
              <a:rPr lang="en-US" sz="2400" dirty="0" smtClean="0"/>
              <a:t>The initial site of inflammation is around the vasa </a:t>
            </a:r>
            <a:r>
              <a:rPr lang="en-US" sz="2400" dirty="0" err="1" smtClean="0"/>
              <a:t>vasora</a:t>
            </a:r>
            <a:r>
              <a:rPr lang="en-US" sz="2400" dirty="0" smtClean="0"/>
              <a:t> and at the </a:t>
            </a:r>
            <a:r>
              <a:rPr lang="en-US" sz="2400" dirty="0" err="1" smtClean="0"/>
              <a:t>medio</a:t>
            </a:r>
            <a:r>
              <a:rPr lang="en-US" sz="2400" dirty="0" smtClean="0"/>
              <a:t>-adventitial junction. </a:t>
            </a:r>
          </a:p>
          <a:p>
            <a:pPr lvl="1"/>
            <a:r>
              <a:rPr lang="en-US" sz="2000" dirty="0" smtClean="0"/>
              <a:t>Edema, and mononuclear cell infiltration (CD4 and CD8 lymphocytes, plasma cells, and macrophages)</a:t>
            </a:r>
          </a:p>
          <a:p>
            <a:r>
              <a:rPr lang="en-US" sz="2400" dirty="0" smtClean="0">
                <a:solidFill>
                  <a:srgbClr val="FF0000"/>
                </a:solidFill>
              </a:rPr>
              <a:t>Giant cell granulomatous reaction and necrosis may be present. </a:t>
            </a:r>
          </a:p>
          <a:p>
            <a:r>
              <a:rPr lang="en-US" sz="2400" dirty="0" smtClean="0">
                <a:solidFill>
                  <a:srgbClr val="00B0F0"/>
                </a:solidFill>
              </a:rPr>
              <a:t>Fragmentation of elastic fibers  prominent. </a:t>
            </a:r>
          </a:p>
          <a:p>
            <a:r>
              <a:rPr lang="en-US" sz="2400" dirty="0" smtClean="0"/>
              <a:t>Loss of smooth muscle cells leads to medial weakening, vascular dilatation, and aneurysm formation. </a:t>
            </a:r>
          </a:p>
          <a:p>
            <a:r>
              <a:rPr lang="en-US" sz="2400" dirty="0" smtClean="0">
                <a:solidFill>
                  <a:srgbClr val="FF0000"/>
                </a:solidFill>
              </a:rPr>
              <a:t>Healing phase shows predominantly fibrosis in all layers</a:t>
            </a:r>
            <a:endParaRPr lang="en-US" sz="2400" dirty="0">
              <a:solidFill>
                <a:srgbClr val="FF0000"/>
              </a:solidFill>
            </a:endParaRPr>
          </a:p>
        </p:txBody>
      </p:sp>
    </p:spTree>
    <p:extLst>
      <p:ext uri="{BB962C8B-B14F-4D97-AF65-F5344CB8AC3E}">
        <p14:creationId xmlns:p14="http://schemas.microsoft.com/office/powerpoint/2010/main" val="24343103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N" dirty="0"/>
              <a:t>PCI in </a:t>
            </a:r>
            <a:r>
              <a:rPr lang="en-IN" dirty="0" err="1"/>
              <a:t>Takayasu</a:t>
            </a:r>
            <a:r>
              <a:rPr lang="en-IN" dirty="0"/>
              <a:t> </a:t>
            </a:r>
            <a:r>
              <a:rPr lang="en-IN" dirty="0" smtClean="0"/>
              <a:t>arteritis: contd.</a:t>
            </a:r>
            <a:endParaRPr lang="en-IN" dirty="0"/>
          </a:p>
        </p:txBody>
      </p:sp>
      <p:sp>
        <p:nvSpPr>
          <p:cNvPr id="4" name="Content Placeholder 3"/>
          <p:cNvSpPr>
            <a:spLocks noGrp="1"/>
          </p:cNvSpPr>
          <p:nvPr>
            <p:ph idx="1"/>
          </p:nvPr>
        </p:nvSpPr>
        <p:spPr>
          <a:xfrm>
            <a:off x="457200" y="1484784"/>
            <a:ext cx="8229600" cy="4421088"/>
          </a:xfrm>
        </p:spPr>
        <p:txBody>
          <a:bodyPr>
            <a:normAutofit fontScale="92500" lnSpcReduction="20000"/>
          </a:bodyPr>
          <a:lstStyle/>
          <a:p>
            <a:r>
              <a:rPr lang="en-US" dirty="0">
                <a:solidFill>
                  <a:srgbClr val="FF0000"/>
                </a:solidFill>
              </a:rPr>
              <a:t>DES the rate of Restenosis is less when compared with BMS </a:t>
            </a:r>
          </a:p>
          <a:p>
            <a:r>
              <a:rPr lang="en-IN" dirty="0"/>
              <a:t>DES may have a potential therapeutic benefit in TA due to its local </a:t>
            </a:r>
            <a:r>
              <a:rPr lang="en-IN" dirty="0" smtClean="0"/>
              <a:t>anti-inflammatory </a:t>
            </a:r>
            <a:r>
              <a:rPr lang="en-IN" dirty="0"/>
              <a:t>or </a:t>
            </a:r>
            <a:r>
              <a:rPr lang="en-IN" dirty="0" err="1" smtClean="0"/>
              <a:t>immuno</a:t>
            </a:r>
            <a:r>
              <a:rPr lang="en-IN" dirty="0" smtClean="0"/>
              <a:t>-modulatory </a:t>
            </a:r>
            <a:r>
              <a:rPr lang="en-IN" dirty="0"/>
              <a:t>effect on the coronary </a:t>
            </a:r>
            <a:r>
              <a:rPr lang="en-IN" dirty="0" smtClean="0"/>
              <a:t>lesion</a:t>
            </a:r>
          </a:p>
          <a:p>
            <a:r>
              <a:rPr lang="en-US" dirty="0" smtClean="0"/>
              <a:t>Short term results are good, Long term results are unknown</a:t>
            </a:r>
          </a:p>
          <a:p>
            <a:r>
              <a:rPr lang="en-IN" dirty="0" smtClean="0">
                <a:solidFill>
                  <a:srgbClr val="FF0000"/>
                </a:solidFill>
              </a:rPr>
              <a:t>The </a:t>
            </a:r>
            <a:r>
              <a:rPr lang="en-IN" dirty="0">
                <a:solidFill>
                  <a:srgbClr val="FF0000"/>
                </a:solidFill>
              </a:rPr>
              <a:t>longest </a:t>
            </a:r>
            <a:r>
              <a:rPr lang="en-IN" dirty="0" smtClean="0">
                <a:solidFill>
                  <a:srgbClr val="FF0000"/>
                </a:solidFill>
              </a:rPr>
              <a:t>follow-up period </a:t>
            </a:r>
            <a:r>
              <a:rPr lang="en-IN" dirty="0">
                <a:solidFill>
                  <a:srgbClr val="FF0000"/>
                </a:solidFill>
              </a:rPr>
              <a:t>was 4 years and 5 years reported by Lee et al</a:t>
            </a:r>
            <a:r>
              <a:rPr lang="en-IN" dirty="0" smtClean="0">
                <a:solidFill>
                  <a:srgbClr val="FF0000"/>
                </a:solidFill>
              </a:rPr>
              <a:t>., </a:t>
            </a:r>
            <a:r>
              <a:rPr lang="en-IN" dirty="0">
                <a:solidFill>
                  <a:srgbClr val="FF0000"/>
                </a:solidFill>
              </a:rPr>
              <a:t>and both </a:t>
            </a:r>
            <a:r>
              <a:rPr lang="en-IN" dirty="0" smtClean="0">
                <a:solidFill>
                  <a:srgbClr val="FF0000"/>
                </a:solidFill>
              </a:rPr>
              <a:t>stents had in-stent restenosis</a:t>
            </a:r>
            <a:endParaRPr lang="en-IN" dirty="0">
              <a:solidFill>
                <a:srgbClr val="FF0000"/>
              </a:solidFill>
            </a:endParaRPr>
          </a:p>
        </p:txBody>
      </p:sp>
    </p:spTree>
    <p:extLst>
      <p:ext uri="{BB962C8B-B14F-4D97-AF65-F5344CB8AC3E}">
        <p14:creationId xmlns:p14="http://schemas.microsoft.com/office/powerpoint/2010/main" val="38049445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CABG in </a:t>
            </a:r>
            <a:r>
              <a:rPr lang="en-US" dirty="0" err="1" smtClean="0"/>
              <a:t>Takayasu</a:t>
            </a:r>
            <a:r>
              <a:rPr lang="en-US" dirty="0" smtClean="0"/>
              <a:t> arteritis</a:t>
            </a:r>
            <a:endParaRPr lang="en-IN" dirty="0"/>
          </a:p>
        </p:txBody>
      </p:sp>
      <p:sp>
        <p:nvSpPr>
          <p:cNvPr id="3" name="Content Placeholder 2"/>
          <p:cNvSpPr>
            <a:spLocks noGrp="1"/>
          </p:cNvSpPr>
          <p:nvPr>
            <p:ph idx="1"/>
          </p:nvPr>
        </p:nvSpPr>
        <p:spPr/>
        <p:txBody>
          <a:bodyPr>
            <a:normAutofit fontScale="70000" lnSpcReduction="20000"/>
          </a:bodyPr>
          <a:lstStyle/>
          <a:p>
            <a:r>
              <a:rPr lang="en-IN" dirty="0"/>
              <a:t>Bypass surgery can be </a:t>
            </a:r>
            <a:r>
              <a:rPr lang="en-IN" dirty="0" smtClean="0"/>
              <a:t>performed with </a:t>
            </a:r>
            <a:r>
              <a:rPr lang="en-IN" dirty="0"/>
              <a:t>low morbidity and mortality with good long-term </a:t>
            </a:r>
            <a:r>
              <a:rPr lang="en-IN" dirty="0" smtClean="0"/>
              <a:t>efficacy.</a:t>
            </a:r>
          </a:p>
          <a:p>
            <a:r>
              <a:rPr lang="en-IN" dirty="0" smtClean="0">
                <a:solidFill>
                  <a:srgbClr val="FF0000"/>
                </a:solidFill>
              </a:rPr>
              <a:t>Surgery </a:t>
            </a:r>
            <a:r>
              <a:rPr lang="en-IN" dirty="0">
                <a:solidFill>
                  <a:srgbClr val="FF0000"/>
                </a:solidFill>
              </a:rPr>
              <a:t>be </a:t>
            </a:r>
            <a:r>
              <a:rPr lang="en-IN" dirty="0" smtClean="0">
                <a:solidFill>
                  <a:srgbClr val="FF0000"/>
                </a:solidFill>
              </a:rPr>
              <a:t>performed during </a:t>
            </a:r>
            <a:r>
              <a:rPr lang="en-IN" dirty="0">
                <a:solidFill>
                  <a:srgbClr val="FF0000"/>
                </a:solidFill>
              </a:rPr>
              <a:t>TA's inactive </a:t>
            </a:r>
            <a:r>
              <a:rPr lang="en-IN" dirty="0" smtClean="0">
                <a:solidFill>
                  <a:srgbClr val="FF0000"/>
                </a:solidFill>
              </a:rPr>
              <a:t>stage.</a:t>
            </a:r>
          </a:p>
          <a:p>
            <a:r>
              <a:rPr lang="en-IN" dirty="0" smtClean="0"/>
              <a:t>Occlusion or </a:t>
            </a:r>
            <a:r>
              <a:rPr lang="en-IN" dirty="0"/>
              <a:t>restenosis after bypass grafting occurs in 8 to 31% of </a:t>
            </a:r>
            <a:r>
              <a:rPr lang="en-IN" dirty="0" smtClean="0"/>
              <a:t>cases after </a:t>
            </a:r>
            <a:r>
              <a:rPr lang="en-IN" dirty="0"/>
              <a:t>a follow-up period of 3 to 6 </a:t>
            </a:r>
            <a:r>
              <a:rPr lang="en-IN" dirty="0" smtClean="0"/>
              <a:t>years.</a:t>
            </a:r>
          </a:p>
          <a:p>
            <a:r>
              <a:rPr lang="en-US" dirty="0"/>
              <a:t>The main drawback of the IMA is compromise of the grafts when the disease recurs and involves the origin of the </a:t>
            </a:r>
            <a:r>
              <a:rPr lang="en-US" dirty="0" err="1"/>
              <a:t>subclavian</a:t>
            </a:r>
            <a:r>
              <a:rPr lang="en-US" dirty="0"/>
              <a:t> artery or the brachiocephalic </a:t>
            </a:r>
            <a:r>
              <a:rPr lang="en-US" dirty="0" smtClean="0"/>
              <a:t>trunk</a:t>
            </a:r>
            <a:endParaRPr lang="en-IN" dirty="0" smtClean="0"/>
          </a:p>
          <a:p>
            <a:r>
              <a:rPr lang="en-IN" dirty="0" smtClean="0"/>
              <a:t>A </a:t>
            </a:r>
            <a:r>
              <a:rPr lang="en-IN" dirty="0"/>
              <a:t>lower restenosis </a:t>
            </a:r>
            <a:r>
              <a:rPr lang="en-IN" dirty="0" smtClean="0"/>
              <a:t>rate is </a:t>
            </a:r>
            <a:r>
              <a:rPr lang="en-IN" dirty="0"/>
              <a:t>observed when vascular operations are performed at </a:t>
            </a:r>
            <a:r>
              <a:rPr lang="en-IN" dirty="0" smtClean="0"/>
              <a:t>inactive/ stable stage, </a:t>
            </a:r>
            <a:r>
              <a:rPr lang="en-IN" dirty="0"/>
              <a:t>especially when immunosuppressive agents are </a:t>
            </a:r>
            <a:r>
              <a:rPr lang="en-IN" dirty="0" smtClean="0"/>
              <a:t>administered with steroid.</a:t>
            </a:r>
          </a:p>
          <a:p>
            <a:endParaRPr lang="en-IN" dirty="0" smtClean="0"/>
          </a:p>
          <a:p>
            <a:pPr marL="0" indent="0">
              <a:buNone/>
            </a:pPr>
            <a:r>
              <a:rPr lang="en-IN" dirty="0" smtClean="0"/>
              <a:t>*</a:t>
            </a:r>
            <a:r>
              <a:rPr lang="en-IN" dirty="0" smtClean="0">
                <a:solidFill>
                  <a:srgbClr val="FF0000"/>
                </a:solidFill>
              </a:rPr>
              <a:t>Subsequent steroid treatment can cause  </a:t>
            </a:r>
            <a:r>
              <a:rPr lang="en-IN" dirty="0">
                <a:solidFill>
                  <a:srgbClr val="FF0000"/>
                </a:solidFill>
              </a:rPr>
              <a:t>significant regression of coronary stenosis that </a:t>
            </a:r>
            <a:r>
              <a:rPr lang="en-IN" dirty="0" smtClean="0">
                <a:solidFill>
                  <a:srgbClr val="FF0000"/>
                </a:solidFill>
              </a:rPr>
              <a:t>can result  in graft  </a:t>
            </a:r>
            <a:r>
              <a:rPr lang="en-IN" dirty="0">
                <a:solidFill>
                  <a:srgbClr val="FF0000"/>
                </a:solidFill>
              </a:rPr>
              <a:t>occlusion </a:t>
            </a:r>
            <a:r>
              <a:rPr lang="en-IN" dirty="0" smtClean="0">
                <a:solidFill>
                  <a:srgbClr val="FF0000"/>
                </a:solidFill>
              </a:rPr>
              <a:t>.</a:t>
            </a:r>
            <a:endParaRPr lang="en-IN" dirty="0">
              <a:solidFill>
                <a:srgbClr val="FF0000"/>
              </a:solidFill>
            </a:endParaRPr>
          </a:p>
        </p:txBody>
      </p:sp>
    </p:spTree>
    <p:extLst>
      <p:ext uri="{BB962C8B-B14F-4D97-AF65-F5344CB8AC3E}">
        <p14:creationId xmlns:p14="http://schemas.microsoft.com/office/powerpoint/2010/main" val="37700202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320" y="357656"/>
            <a:ext cx="8517160" cy="2201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09" y="2514819"/>
            <a:ext cx="5323018" cy="389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45" y="2499752"/>
            <a:ext cx="3583305" cy="30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7304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Cardiac Manifestations in TA</a:t>
            </a:r>
            <a:endParaRPr lang="en-IN" dirty="0"/>
          </a:p>
        </p:txBody>
      </p:sp>
      <p:sp>
        <p:nvSpPr>
          <p:cNvPr id="3" name="Content Placeholder 2"/>
          <p:cNvSpPr>
            <a:spLocks noGrp="1"/>
          </p:cNvSpPr>
          <p:nvPr>
            <p:ph idx="1"/>
          </p:nvPr>
        </p:nvSpPr>
        <p:spPr>
          <a:xfrm>
            <a:off x="457200" y="1447800"/>
            <a:ext cx="8229600" cy="4525963"/>
          </a:xfrm>
        </p:spPr>
        <p:txBody>
          <a:bodyPr>
            <a:normAutofit fontScale="92500" lnSpcReduction="20000"/>
          </a:bodyPr>
          <a:lstStyle/>
          <a:p>
            <a:r>
              <a:rPr lang="en-US" dirty="0" smtClean="0"/>
              <a:t>Coronary artery disease</a:t>
            </a:r>
          </a:p>
          <a:p>
            <a:pPr lvl="1"/>
            <a:r>
              <a:rPr lang="en-US" dirty="0" err="1" smtClean="0"/>
              <a:t>Aorto</a:t>
            </a:r>
            <a:r>
              <a:rPr lang="en-US" dirty="0" smtClean="0"/>
              <a:t> </a:t>
            </a:r>
            <a:r>
              <a:rPr lang="en-US" dirty="0" err="1" smtClean="0"/>
              <a:t>ostial</a:t>
            </a:r>
            <a:r>
              <a:rPr lang="en-US" dirty="0" smtClean="0"/>
              <a:t> and proximal coronary</a:t>
            </a:r>
          </a:p>
          <a:p>
            <a:r>
              <a:rPr lang="en-US" dirty="0" err="1" smtClean="0">
                <a:solidFill>
                  <a:srgbClr val="FF0000"/>
                </a:solidFill>
              </a:rPr>
              <a:t>Valvular</a:t>
            </a:r>
            <a:r>
              <a:rPr lang="en-US" dirty="0" smtClean="0">
                <a:solidFill>
                  <a:srgbClr val="FF0000"/>
                </a:solidFill>
              </a:rPr>
              <a:t> heart disease: </a:t>
            </a:r>
          </a:p>
          <a:p>
            <a:pPr lvl="1"/>
            <a:r>
              <a:rPr lang="en-US" dirty="0" smtClean="0">
                <a:solidFill>
                  <a:srgbClr val="FF0000"/>
                </a:solidFill>
              </a:rPr>
              <a:t>AR :  </a:t>
            </a:r>
            <a:r>
              <a:rPr lang="en-US" dirty="0" err="1" smtClean="0">
                <a:solidFill>
                  <a:srgbClr val="FF0000"/>
                </a:solidFill>
              </a:rPr>
              <a:t>Aortopathy</a:t>
            </a:r>
            <a:r>
              <a:rPr lang="en-US" dirty="0" smtClean="0">
                <a:solidFill>
                  <a:srgbClr val="FF0000"/>
                </a:solidFill>
              </a:rPr>
              <a:t>, hypertension</a:t>
            </a:r>
          </a:p>
          <a:p>
            <a:pPr lvl="1"/>
            <a:r>
              <a:rPr lang="en-US" dirty="0" smtClean="0">
                <a:solidFill>
                  <a:srgbClr val="FF0000"/>
                </a:solidFill>
              </a:rPr>
              <a:t>Mitral </a:t>
            </a:r>
            <a:r>
              <a:rPr lang="en-US" dirty="0" err="1" smtClean="0">
                <a:solidFill>
                  <a:srgbClr val="FF0000"/>
                </a:solidFill>
              </a:rPr>
              <a:t>incometence</a:t>
            </a:r>
            <a:endParaRPr lang="en-US" dirty="0" smtClean="0">
              <a:solidFill>
                <a:srgbClr val="FF0000"/>
              </a:solidFill>
            </a:endParaRPr>
          </a:p>
          <a:p>
            <a:r>
              <a:rPr lang="en-US" dirty="0" smtClean="0">
                <a:solidFill>
                  <a:srgbClr val="FF0000"/>
                </a:solidFill>
              </a:rPr>
              <a:t>Pulmonary artery arteritis</a:t>
            </a:r>
          </a:p>
          <a:p>
            <a:pPr lvl="1"/>
            <a:r>
              <a:rPr lang="en-US" dirty="0" smtClean="0">
                <a:solidFill>
                  <a:srgbClr val="FF0000"/>
                </a:solidFill>
              </a:rPr>
              <a:t>Rare cause of PAH</a:t>
            </a:r>
          </a:p>
          <a:p>
            <a:r>
              <a:rPr lang="en-US" dirty="0" smtClean="0">
                <a:solidFill>
                  <a:srgbClr val="FF0000"/>
                </a:solidFill>
              </a:rPr>
              <a:t>Dilated cardiomyopathy</a:t>
            </a:r>
          </a:p>
          <a:p>
            <a:pPr lvl="1"/>
            <a:r>
              <a:rPr lang="en-US" dirty="0" smtClean="0">
                <a:solidFill>
                  <a:srgbClr val="FF0000"/>
                </a:solidFill>
              </a:rPr>
              <a:t>Myocarditis</a:t>
            </a:r>
          </a:p>
          <a:p>
            <a:r>
              <a:rPr lang="en-IN" dirty="0" smtClean="0">
                <a:solidFill>
                  <a:srgbClr val="FF0000"/>
                </a:solidFill>
              </a:rPr>
              <a:t>Pericardial involvement  (very rare)</a:t>
            </a:r>
            <a:endParaRPr lang="en-IN" dirty="0">
              <a:solidFill>
                <a:srgbClr val="FF0000"/>
              </a:solidFill>
            </a:endParaRPr>
          </a:p>
          <a:p>
            <a:pPr marL="0" indent="0">
              <a:buNone/>
            </a:pPr>
            <a:endParaRPr lang="en-IN" dirty="0"/>
          </a:p>
        </p:txBody>
      </p:sp>
    </p:spTree>
    <p:extLst>
      <p:ext uri="{BB962C8B-B14F-4D97-AF65-F5344CB8AC3E}">
        <p14:creationId xmlns:p14="http://schemas.microsoft.com/office/powerpoint/2010/main" val="20263689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Pulmonary artery involvement</a:t>
            </a:r>
            <a:endParaRPr lang="en-IN" dirty="0"/>
          </a:p>
        </p:txBody>
      </p:sp>
      <p:sp>
        <p:nvSpPr>
          <p:cNvPr id="3" name="Content Placeholder 2"/>
          <p:cNvSpPr>
            <a:spLocks noGrp="1"/>
          </p:cNvSpPr>
          <p:nvPr>
            <p:ph idx="1"/>
          </p:nvPr>
        </p:nvSpPr>
        <p:spPr>
          <a:xfrm>
            <a:off x="381000" y="1143000"/>
            <a:ext cx="8610600" cy="4953000"/>
          </a:xfrm>
        </p:spPr>
        <p:txBody>
          <a:bodyPr>
            <a:noAutofit/>
          </a:bodyPr>
          <a:lstStyle/>
          <a:p>
            <a:r>
              <a:rPr lang="en-IN" sz="2200" dirty="0" smtClean="0"/>
              <a:t>Incidence - 44</a:t>
            </a:r>
            <a:r>
              <a:rPr lang="en-IN" sz="2200" dirty="0"/>
              <a:t>% </a:t>
            </a:r>
            <a:r>
              <a:rPr lang="en-IN" sz="2200" dirty="0" smtClean="0"/>
              <a:t>(</a:t>
            </a:r>
            <a:r>
              <a:rPr lang="en-IN" sz="2200" dirty="0" err="1"/>
              <a:t>Tyagi</a:t>
            </a:r>
            <a:r>
              <a:rPr lang="en-IN" sz="2200" dirty="0"/>
              <a:t> </a:t>
            </a:r>
            <a:r>
              <a:rPr lang="en-IN" sz="2200" dirty="0" smtClean="0"/>
              <a:t>et al 28 %, </a:t>
            </a:r>
            <a:r>
              <a:rPr lang="en-IN" sz="2200" dirty="0" err="1" smtClean="0"/>
              <a:t>Panja</a:t>
            </a:r>
            <a:r>
              <a:rPr lang="en-IN" sz="2200" dirty="0" smtClean="0"/>
              <a:t> et al 36</a:t>
            </a:r>
            <a:r>
              <a:rPr lang="en-IN" sz="2200" dirty="0"/>
              <a:t>%)</a:t>
            </a:r>
          </a:p>
          <a:p>
            <a:r>
              <a:rPr lang="en-IN" sz="2200" dirty="0">
                <a:solidFill>
                  <a:srgbClr val="FF0000"/>
                </a:solidFill>
              </a:rPr>
              <a:t>PA </a:t>
            </a:r>
            <a:r>
              <a:rPr lang="en-IN" sz="2200" dirty="0" smtClean="0">
                <a:solidFill>
                  <a:srgbClr val="FF0000"/>
                </a:solidFill>
              </a:rPr>
              <a:t>involvement more  </a:t>
            </a:r>
            <a:r>
              <a:rPr lang="en-IN" sz="2200" dirty="0">
                <a:solidFill>
                  <a:srgbClr val="FF0000"/>
                </a:solidFill>
              </a:rPr>
              <a:t>common in patients of Asian origin</a:t>
            </a:r>
          </a:p>
          <a:p>
            <a:r>
              <a:rPr lang="en-IN" sz="2200" dirty="0" smtClean="0"/>
              <a:t>PA involvement generally </a:t>
            </a:r>
            <a:r>
              <a:rPr lang="en-IN" sz="2200" dirty="0"/>
              <a:t>coexists with </a:t>
            </a:r>
            <a:r>
              <a:rPr lang="en-IN" sz="2200" dirty="0" smtClean="0"/>
              <a:t>aortic </a:t>
            </a:r>
            <a:r>
              <a:rPr lang="en-IN" sz="2200" dirty="0"/>
              <a:t>and other </a:t>
            </a:r>
            <a:r>
              <a:rPr lang="en-IN" sz="2200" dirty="0" smtClean="0"/>
              <a:t>large artery involvement</a:t>
            </a:r>
          </a:p>
          <a:p>
            <a:r>
              <a:rPr lang="en-IN" sz="2200" dirty="0" smtClean="0">
                <a:solidFill>
                  <a:srgbClr val="FF0000"/>
                </a:solidFill>
              </a:rPr>
              <a:t>PAH in </a:t>
            </a:r>
            <a:r>
              <a:rPr lang="en-IN" sz="2200" dirty="0" err="1" smtClean="0">
                <a:solidFill>
                  <a:srgbClr val="FF0000"/>
                </a:solidFill>
              </a:rPr>
              <a:t>Takayasu</a:t>
            </a:r>
            <a:r>
              <a:rPr lang="en-IN" sz="2200" dirty="0" smtClean="0">
                <a:solidFill>
                  <a:srgbClr val="FF0000"/>
                </a:solidFill>
              </a:rPr>
              <a:t> Arteritis :</a:t>
            </a:r>
          </a:p>
          <a:p>
            <a:pPr lvl="1"/>
            <a:r>
              <a:rPr lang="en-IN" sz="2200" dirty="0" smtClean="0">
                <a:solidFill>
                  <a:srgbClr val="FF0000"/>
                </a:solidFill>
              </a:rPr>
              <a:t>Pulmonary arterial involvement</a:t>
            </a:r>
          </a:p>
          <a:p>
            <a:pPr lvl="1"/>
            <a:r>
              <a:rPr lang="en-IN" sz="2200" dirty="0" smtClean="0">
                <a:solidFill>
                  <a:srgbClr val="FF0000"/>
                </a:solidFill>
              </a:rPr>
              <a:t>Left ventricular failure</a:t>
            </a:r>
          </a:p>
          <a:p>
            <a:pPr lvl="1"/>
            <a:r>
              <a:rPr lang="en-IN" sz="2200" dirty="0" smtClean="0">
                <a:solidFill>
                  <a:srgbClr val="FF0000"/>
                </a:solidFill>
              </a:rPr>
              <a:t>Combined </a:t>
            </a:r>
            <a:r>
              <a:rPr lang="en-IN" sz="2200" dirty="0">
                <a:solidFill>
                  <a:srgbClr val="FF0000"/>
                </a:solidFill>
              </a:rPr>
              <a:t>pulmonary arterial and left </a:t>
            </a:r>
            <a:r>
              <a:rPr lang="en-IN" sz="2200" dirty="0" smtClean="0">
                <a:solidFill>
                  <a:srgbClr val="FF0000"/>
                </a:solidFill>
              </a:rPr>
              <a:t>ventricular origin</a:t>
            </a:r>
            <a:endParaRPr lang="en-IN" sz="2200" dirty="0">
              <a:solidFill>
                <a:srgbClr val="FF0000"/>
              </a:solidFill>
            </a:endParaRPr>
          </a:p>
          <a:p>
            <a:r>
              <a:rPr lang="en-IN" sz="2200" dirty="0" smtClean="0"/>
              <a:t>Right upper lobe pulmonary artery branches – More common</a:t>
            </a:r>
          </a:p>
          <a:p>
            <a:r>
              <a:rPr lang="en-IN" sz="2200" dirty="0" smtClean="0">
                <a:solidFill>
                  <a:srgbClr val="FF0000"/>
                </a:solidFill>
              </a:rPr>
              <a:t>Patients with </a:t>
            </a:r>
            <a:r>
              <a:rPr lang="en-IN" sz="2200" dirty="0">
                <a:solidFill>
                  <a:srgbClr val="FF0000"/>
                </a:solidFill>
              </a:rPr>
              <a:t>PAH due to </a:t>
            </a:r>
            <a:r>
              <a:rPr lang="en-IN" sz="2200" dirty="0" smtClean="0">
                <a:solidFill>
                  <a:srgbClr val="FF0000"/>
                </a:solidFill>
              </a:rPr>
              <a:t>Pulmonary artery involvement have  </a:t>
            </a:r>
            <a:r>
              <a:rPr lang="en-IN" sz="2200" dirty="0">
                <a:solidFill>
                  <a:srgbClr val="FF0000"/>
                </a:solidFill>
              </a:rPr>
              <a:t>a poor prognosis and </a:t>
            </a:r>
            <a:r>
              <a:rPr lang="en-IN" sz="2200" dirty="0" smtClean="0">
                <a:solidFill>
                  <a:srgbClr val="FF0000"/>
                </a:solidFill>
              </a:rPr>
              <a:t>higher rates </a:t>
            </a:r>
            <a:r>
              <a:rPr lang="en-IN" sz="2200" dirty="0">
                <a:solidFill>
                  <a:srgbClr val="FF0000"/>
                </a:solidFill>
              </a:rPr>
              <a:t>of </a:t>
            </a:r>
            <a:r>
              <a:rPr lang="en-IN" sz="2200" dirty="0" smtClean="0">
                <a:solidFill>
                  <a:srgbClr val="FF0000"/>
                </a:solidFill>
              </a:rPr>
              <a:t>death</a:t>
            </a:r>
            <a:endParaRPr lang="en-IN" sz="2200" dirty="0">
              <a:solidFill>
                <a:srgbClr val="FF0000"/>
              </a:solidFill>
            </a:endParaRPr>
          </a:p>
        </p:txBody>
      </p:sp>
    </p:spTree>
    <p:extLst>
      <p:ext uri="{BB962C8B-B14F-4D97-AF65-F5344CB8AC3E}">
        <p14:creationId xmlns:p14="http://schemas.microsoft.com/office/powerpoint/2010/main" val="12170983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Valvular</a:t>
            </a:r>
            <a:r>
              <a:rPr lang="en-US" dirty="0" smtClean="0"/>
              <a:t> Heart disease</a:t>
            </a:r>
            <a:endParaRPr lang="en-IN" dirty="0"/>
          </a:p>
        </p:txBody>
      </p:sp>
      <p:sp>
        <p:nvSpPr>
          <p:cNvPr id="3" name="Content Placeholder 2"/>
          <p:cNvSpPr>
            <a:spLocks noGrp="1"/>
          </p:cNvSpPr>
          <p:nvPr>
            <p:ph idx="1"/>
          </p:nvPr>
        </p:nvSpPr>
        <p:spPr/>
        <p:txBody>
          <a:bodyPr>
            <a:normAutofit/>
          </a:bodyPr>
          <a:lstStyle/>
          <a:p>
            <a:r>
              <a:rPr lang="en-IN" dirty="0" smtClean="0">
                <a:solidFill>
                  <a:srgbClr val="FF0000"/>
                </a:solidFill>
              </a:rPr>
              <a:t>Aortic regurgitation </a:t>
            </a:r>
            <a:r>
              <a:rPr lang="en-IN" dirty="0">
                <a:solidFill>
                  <a:srgbClr val="FF0000"/>
                </a:solidFill>
              </a:rPr>
              <a:t>has been reported in </a:t>
            </a:r>
            <a:r>
              <a:rPr lang="en-IN" dirty="0" smtClean="0">
                <a:solidFill>
                  <a:srgbClr val="FF0000"/>
                </a:solidFill>
              </a:rPr>
              <a:t>24%</a:t>
            </a:r>
            <a:endParaRPr lang="en-IN" dirty="0">
              <a:solidFill>
                <a:srgbClr val="FF0000"/>
              </a:solidFill>
            </a:endParaRPr>
          </a:p>
          <a:p>
            <a:pPr lvl="1"/>
            <a:r>
              <a:rPr lang="en-IN" dirty="0" smtClean="0"/>
              <a:t>Aortic dilatation with </a:t>
            </a:r>
            <a:r>
              <a:rPr lang="en-IN" dirty="0"/>
              <a:t>separation of the cusps is the predominant cause </a:t>
            </a:r>
            <a:r>
              <a:rPr lang="en-IN" dirty="0" smtClean="0"/>
              <a:t>of aortic </a:t>
            </a:r>
            <a:r>
              <a:rPr lang="en-IN" dirty="0"/>
              <a:t>regurgitation, </a:t>
            </a:r>
            <a:endParaRPr lang="en-IN" dirty="0" smtClean="0"/>
          </a:p>
          <a:p>
            <a:pPr lvl="1"/>
            <a:r>
              <a:rPr lang="en-US" dirty="0"/>
              <a:t>Acute AR due to </a:t>
            </a:r>
            <a:r>
              <a:rPr lang="en-US" dirty="0" smtClean="0"/>
              <a:t>severe </a:t>
            </a:r>
            <a:r>
              <a:rPr lang="en-US" dirty="0"/>
              <a:t>Systemic </a:t>
            </a:r>
            <a:r>
              <a:rPr lang="en-US" dirty="0" smtClean="0"/>
              <a:t>hypertension </a:t>
            </a:r>
            <a:r>
              <a:rPr lang="en-US" dirty="0"/>
              <a:t>has also been reported</a:t>
            </a:r>
            <a:endParaRPr lang="en-IN" dirty="0"/>
          </a:p>
          <a:p>
            <a:pPr lvl="1"/>
            <a:r>
              <a:rPr lang="en-IN" dirty="0" smtClean="0"/>
              <a:t>Thickening </a:t>
            </a:r>
            <a:r>
              <a:rPr lang="en-IN" dirty="0"/>
              <a:t>and puckering </a:t>
            </a:r>
            <a:r>
              <a:rPr lang="en-IN" dirty="0" smtClean="0"/>
              <a:t>of aortic </a:t>
            </a:r>
            <a:r>
              <a:rPr lang="en-IN" dirty="0"/>
              <a:t>valve </a:t>
            </a:r>
            <a:r>
              <a:rPr lang="en-IN" dirty="0" smtClean="0"/>
              <a:t>leaflets</a:t>
            </a:r>
          </a:p>
          <a:p>
            <a:r>
              <a:rPr lang="en-US" dirty="0" smtClean="0">
                <a:solidFill>
                  <a:srgbClr val="FF0000"/>
                </a:solidFill>
              </a:rPr>
              <a:t>Mitral </a:t>
            </a:r>
            <a:r>
              <a:rPr lang="en-US" dirty="0">
                <a:solidFill>
                  <a:srgbClr val="FF0000"/>
                </a:solidFill>
              </a:rPr>
              <a:t>regurgitation has been reported in 11.4%</a:t>
            </a:r>
          </a:p>
          <a:p>
            <a:endParaRPr lang="en-IN" dirty="0" smtClean="0"/>
          </a:p>
          <a:p>
            <a:endParaRPr lang="en-IN" dirty="0"/>
          </a:p>
        </p:txBody>
      </p:sp>
    </p:spTree>
    <p:extLst>
      <p:ext uri="{BB962C8B-B14F-4D97-AF65-F5344CB8AC3E}">
        <p14:creationId xmlns:p14="http://schemas.microsoft.com/office/powerpoint/2010/main" val="25445126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Dilated cardiomyopathy: </a:t>
            </a:r>
            <a:br>
              <a:rPr lang="en-US" dirty="0" smtClean="0"/>
            </a:br>
            <a:r>
              <a:rPr lang="en-US" dirty="0" smtClean="0"/>
              <a:t>Primary myocarditis</a:t>
            </a:r>
            <a:endParaRPr lang="en-IN" dirty="0"/>
          </a:p>
        </p:txBody>
      </p:sp>
      <p:sp>
        <p:nvSpPr>
          <p:cNvPr id="3" name="Content Placeholder 2"/>
          <p:cNvSpPr>
            <a:spLocks noGrp="1"/>
          </p:cNvSpPr>
          <p:nvPr>
            <p:ph idx="1"/>
          </p:nvPr>
        </p:nvSpPr>
        <p:spPr>
          <a:xfrm>
            <a:off x="457200" y="1676400"/>
            <a:ext cx="8229600" cy="4525963"/>
          </a:xfrm>
        </p:spPr>
        <p:txBody>
          <a:bodyPr>
            <a:normAutofit fontScale="92500" lnSpcReduction="20000"/>
          </a:bodyPr>
          <a:lstStyle/>
          <a:p>
            <a:r>
              <a:rPr lang="en-US" dirty="0" smtClean="0">
                <a:solidFill>
                  <a:srgbClr val="FF0000"/>
                </a:solidFill>
              </a:rPr>
              <a:t>Incidence - 5 %</a:t>
            </a:r>
          </a:p>
          <a:p>
            <a:r>
              <a:rPr lang="en-US" dirty="0" smtClean="0">
                <a:solidFill>
                  <a:srgbClr val="FF0000"/>
                </a:solidFill>
              </a:rPr>
              <a:t>Male = female, Younger age at presentation</a:t>
            </a:r>
          </a:p>
          <a:p>
            <a:pPr lvl="1"/>
            <a:r>
              <a:rPr lang="en-US" dirty="0" smtClean="0"/>
              <a:t>Commonly due to coronary artery involvement</a:t>
            </a:r>
          </a:p>
          <a:p>
            <a:pPr lvl="1"/>
            <a:r>
              <a:rPr lang="en-US" dirty="0" smtClean="0"/>
              <a:t>Aortic regurgitation</a:t>
            </a:r>
          </a:p>
          <a:p>
            <a:endParaRPr lang="en-US" dirty="0" smtClean="0"/>
          </a:p>
          <a:p>
            <a:pPr lvl="1"/>
            <a:r>
              <a:rPr lang="en-IN" dirty="0" smtClean="0"/>
              <a:t>Histopathological </a:t>
            </a:r>
            <a:r>
              <a:rPr lang="en-IN" dirty="0"/>
              <a:t>study (on 3 autopsy cases) </a:t>
            </a:r>
            <a:r>
              <a:rPr lang="en-IN" dirty="0" smtClean="0"/>
              <a:t>showed nonspecific </a:t>
            </a:r>
            <a:r>
              <a:rPr lang="en-IN" dirty="0"/>
              <a:t>inflammation of myocardium with lymphocyte</a:t>
            </a:r>
            <a:r>
              <a:rPr lang="en-IN" dirty="0" smtClean="0"/>
              <a:t>/ mononuclear </a:t>
            </a:r>
            <a:r>
              <a:rPr lang="en-IN" dirty="0"/>
              <a:t>cell infiltration and normal coronary </a:t>
            </a:r>
            <a:r>
              <a:rPr lang="en-IN" dirty="0" smtClean="0"/>
              <a:t>vessels</a:t>
            </a:r>
          </a:p>
          <a:p>
            <a:pPr marL="0" indent="0">
              <a:buNone/>
            </a:pPr>
            <a:endParaRPr lang="en-US" dirty="0" smtClean="0"/>
          </a:p>
          <a:p>
            <a:pPr marL="0" indent="0">
              <a:buNone/>
            </a:pPr>
            <a:r>
              <a:rPr lang="en-US" dirty="0" smtClean="0">
                <a:solidFill>
                  <a:srgbClr val="FF0000"/>
                </a:solidFill>
              </a:rPr>
              <a:t>Rare as an initial manifestation of the disease</a:t>
            </a:r>
          </a:p>
          <a:p>
            <a:endParaRPr lang="en-US" dirty="0" smtClean="0">
              <a:solidFill>
                <a:srgbClr val="FF0000"/>
              </a:solidFill>
            </a:endParaRPr>
          </a:p>
          <a:p>
            <a:endParaRPr lang="en-IN" dirty="0"/>
          </a:p>
        </p:txBody>
      </p:sp>
    </p:spTree>
    <p:extLst>
      <p:ext uri="{BB962C8B-B14F-4D97-AF65-F5344CB8AC3E}">
        <p14:creationId xmlns:p14="http://schemas.microsoft.com/office/powerpoint/2010/main" val="288778087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failure</a:t>
            </a:r>
            <a:endParaRPr lang="en-IN" dirty="0"/>
          </a:p>
        </p:txBody>
      </p:sp>
      <p:sp>
        <p:nvSpPr>
          <p:cNvPr id="3" name="Content Placeholder 2"/>
          <p:cNvSpPr>
            <a:spLocks noGrp="1"/>
          </p:cNvSpPr>
          <p:nvPr>
            <p:ph idx="1"/>
          </p:nvPr>
        </p:nvSpPr>
        <p:spPr/>
        <p:txBody>
          <a:bodyPr/>
          <a:lstStyle/>
          <a:p>
            <a:r>
              <a:rPr lang="en-IN" dirty="0"/>
              <a:t>The cause of heart failure in TA patients is multifactorial and </a:t>
            </a:r>
            <a:r>
              <a:rPr lang="en-IN" dirty="0" smtClean="0"/>
              <a:t>includes</a:t>
            </a:r>
          </a:p>
          <a:p>
            <a:pPr lvl="1"/>
            <a:r>
              <a:rPr lang="en-IN" dirty="0" smtClean="0">
                <a:solidFill>
                  <a:srgbClr val="FF0000"/>
                </a:solidFill>
              </a:rPr>
              <a:t>Hypertension</a:t>
            </a:r>
            <a:r>
              <a:rPr lang="en-IN" dirty="0">
                <a:solidFill>
                  <a:srgbClr val="FF0000"/>
                </a:solidFill>
              </a:rPr>
              <a:t>, </a:t>
            </a:r>
            <a:endParaRPr lang="en-IN" dirty="0" smtClean="0">
              <a:solidFill>
                <a:srgbClr val="FF0000"/>
              </a:solidFill>
            </a:endParaRPr>
          </a:p>
          <a:p>
            <a:pPr lvl="1"/>
            <a:r>
              <a:rPr lang="en-IN" dirty="0" smtClean="0">
                <a:solidFill>
                  <a:srgbClr val="FF0000"/>
                </a:solidFill>
              </a:rPr>
              <a:t>Aortic </a:t>
            </a:r>
            <a:r>
              <a:rPr lang="en-IN" dirty="0">
                <a:solidFill>
                  <a:srgbClr val="FF0000"/>
                </a:solidFill>
              </a:rPr>
              <a:t>valve </a:t>
            </a:r>
            <a:r>
              <a:rPr lang="en-IN" dirty="0" smtClean="0">
                <a:solidFill>
                  <a:srgbClr val="FF0000"/>
                </a:solidFill>
              </a:rPr>
              <a:t>regurgitation</a:t>
            </a:r>
          </a:p>
          <a:p>
            <a:pPr lvl="1"/>
            <a:r>
              <a:rPr lang="en-IN" dirty="0" smtClean="0">
                <a:solidFill>
                  <a:srgbClr val="FF0000"/>
                </a:solidFill>
              </a:rPr>
              <a:t>Coronary </a:t>
            </a:r>
            <a:r>
              <a:rPr lang="en-IN" dirty="0">
                <a:solidFill>
                  <a:srgbClr val="FF0000"/>
                </a:solidFill>
              </a:rPr>
              <a:t>artery </a:t>
            </a:r>
            <a:r>
              <a:rPr lang="en-IN" dirty="0" smtClean="0">
                <a:solidFill>
                  <a:srgbClr val="FF0000"/>
                </a:solidFill>
              </a:rPr>
              <a:t>disease</a:t>
            </a:r>
          </a:p>
          <a:p>
            <a:pPr lvl="1"/>
            <a:r>
              <a:rPr lang="en-IN" dirty="0" smtClean="0">
                <a:solidFill>
                  <a:srgbClr val="FF0000"/>
                </a:solidFill>
              </a:rPr>
              <a:t>Myocarditis</a:t>
            </a:r>
          </a:p>
          <a:p>
            <a:pPr lvl="1"/>
            <a:r>
              <a:rPr lang="en-IN" dirty="0" smtClean="0">
                <a:solidFill>
                  <a:srgbClr val="FF0000"/>
                </a:solidFill>
              </a:rPr>
              <a:t>Pulmonary hypertension due to PA involvement</a:t>
            </a:r>
            <a:endParaRPr lang="en-IN" dirty="0">
              <a:solidFill>
                <a:srgbClr val="FF0000"/>
              </a:solidFill>
            </a:endParaRPr>
          </a:p>
        </p:txBody>
      </p:sp>
    </p:spTree>
    <p:extLst>
      <p:ext uri="{BB962C8B-B14F-4D97-AF65-F5344CB8AC3E}">
        <p14:creationId xmlns:p14="http://schemas.microsoft.com/office/powerpoint/2010/main" val="16854467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Aortic dissection</a:t>
            </a:r>
            <a:endParaRPr lang="en-IN" dirty="0"/>
          </a:p>
        </p:txBody>
      </p:sp>
      <p:sp>
        <p:nvSpPr>
          <p:cNvPr id="3" name="Content Placeholder 2"/>
          <p:cNvSpPr>
            <a:spLocks noGrp="1"/>
          </p:cNvSpPr>
          <p:nvPr>
            <p:ph idx="1"/>
          </p:nvPr>
        </p:nvSpPr>
        <p:spPr/>
        <p:txBody>
          <a:bodyPr>
            <a:normAutofit lnSpcReduction="10000"/>
          </a:bodyPr>
          <a:lstStyle/>
          <a:p>
            <a:r>
              <a:rPr lang="en-IN" dirty="0" smtClean="0"/>
              <a:t>Aortic </a:t>
            </a:r>
            <a:r>
              <a:rPr lang="en-IN" dirty="0"/>
              <a:t>dissection is </a:t>
            </a:r>
            <a:r>
              <a:rPr lang="en-IN" dirty="0" smtClean="0"/>
              <a:t>distinctly rare</a:t>
            </a:r>
          </a:p>
          <a:p>
            <a:r>
              <a:rPr lang="en-IN" dirty="0" smtClean="0"/>
              <a:t>Only </a:t>
            </a:r>
            <a:r>
              <a:rPr lang="en-IN" dirty="0"/>
              <a:t>a limited number of surgically treated cases of </a:t>
            </a:r>
            <a:r>
              <a:rPr lang="en-IN" dirty="0" err="1"/>
              <a:t>Takayasu's</a:t>
            </a:r>
            <a:r>
              <a:rPr lang="en-IN" dirty="0"/>
              <a:t> arteritis, which was complicated by aortic dissection, </a:t>
            </a:r>
            <a:r>
              <a:rPr lang="en-IN" dirty="0" smtClean="0"/>
              <a:t>reported.</a:t>
            </a:r>
          </a:p>
          <a:p>
            <a:r>
              <a:rPr lang="en-IN" dirty="0" err="1" smtClean="0"/>
              <a:t>Takayasu's</a:t>
            </a:r>
            <a:r>
              <a:rPr lang="en-IN" dirty="0" smtClean="0"/>
              <a:t> </a:t>
            </a:r>
            <a:r>
              <a:rPr lang="en-IN" dirty="0"/>
              <a:t>arteritis is more frequently complicated by aortic dissection localized in the descending or abdominal aorta (Stanford type B) than by aortic dissection localized in the ascending aorta (Stanford type A). </a:t>
            </a:r>
            <a:endParaRPr lang="en-IN" dirty="0" smtClean="0"/>
          </a:p>
        </p:txBody>
      </p:sp>
    </p:spTree>
    <p:extLst>
      <p:ext uri="{BB962C8B-B14F-4D97-AF65-F5344CB8AC3E}">
        <p14:creationId xmlns:p14="http://schemas.microsoft.com/office/powerpoint/2010/main" val="288769615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Takayasu</a:t>
            </a:r>
            <a:r>
              <a:rPr lang="en-US" dirty="0" smtClean="0"/>
              <a:t> Arteritis and pregnancy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Abdominal aortic and renal involvement</a:t>
            </a:r>
          </a:p>
          <a:p>
            <a:r>
              <a:rPr lang="en-US" dirty="0" smtClean="0"/>
              <a:t>Hypertension</a:t>
            </a:r>
          </a:p>
          <a:p>
            <a:r>
              <a:rPr lang="en-US" dirty="0" smtClean="0"/>
              <a:t>Complications of pre-</a:t>
            </a:r>
            <a:r>
              <a:rPr lang="en-US" dirty="0" err="1" smtClean="0"/>
              <a:t>eclampsia</a:t>
            </a:r>
            <a:r>
              <a:rPr lang="en-US" dirty="0" smtClean="0"/>
              <a:t> / HF</a:t>
            </a:r>
          </a:p>
          <a:p>
            <a:r>
              <a:rPr lang="en-US" dirty="0" smtClean="0"/>
              <a:t>Renal failure</a:t>
            </a:r>
          </a:p>
          <a:p>
            <a:r>
              <a:rPr lang="en-US" dirty="0" smtClean="0"/>
              <a:t>Disease exacerbation by pregnancy (rare)</a:t>
            </a:r>
          </a:p>
          <a:p>
            <a:endParaRPr lang="en-US" dirty="0"/>
          </a:p>
          <a:p>
            <a:pPr marL="0" indent="0">
              <a:buNone/>
            </a:pPr>
            <a:r>
              <a:rPr lang="en-US" dirty="0" smtClean="0"/>
              <a:t>Limited experience: Pregnancy can be undertaken safely with adequate BP control, shorten 2</a:t>
            </a:r>
            <a:r>
              <a:rPr lang="en-US" baseline="30000" dirty="0" smtClean="0"/>
              <a:t>nd</a:t>
            </a:r>
            <a:r>
              <a:rPr lang="en-US" dirty="0" smtClean="0"/>
              <a:t> stage of labor</a:t>
            </a:r>
            <a:endParaRPr lang="en-US" dirty="0"/>
          </a:p>
        </p:txBody>
      </p:sp>
    </p:spTree>
    <p:extLst>
      <p:ext uri="{BB962C8B-B14F-4D97-AF65-F5344CB8AC3E}">
        <p14:creationId xmlns:p14="http://schemas.microsoft.com/office/powerpoint/2010/main" val="1948835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Pathology</a:t>
            </a:r>
            <a:endParaRPr lang="en-IN" dirty="0"/>
          </a:p>
        </p:txBody>
      </p:sp>
      <p:sp>
        <p:nvSpPr>
          <p:cNvPr id="3" name="Content Placeholder 2"/>
          <p:cNvSpPr>
            <a:spLocks noGrp="1"/>
          </p:cNvSpPr>
          <p:nvPr>
            <p:ph idx="1"/>
          </p:nvPr>
        </p:nvSpPr>
        <p:spPr/>
        <p:txBody>
          <a:bodyPr>
            <a:normAutofit fontScale="77500" lnSpcReduction="20000"/>
          </a:bodyPr>
          <a:lstStyle/>
          <a:p>
            <a:r>
              <a:rPr lang="en-US" dirty="0" smtClean="0"/>
              <a:t>Pan-arteritis </a:t>
            </a:r>
          </a:p>
          <a:p>
            <a:r>
              <a:rPr lang="en-US" dirty="0" smtClean="0"/>
              <a:t>Non </a:t>
            </a:r>
            <a:r>
              <a:rPr lang="en-US" dirty="0" err="1" smtClean="0"/>
              <a:t>caseating</a:t>
            </a:r>
            <a:r>
              <a:rPr lang="en-US" dirty="0" smtClean="0"/>
              <a:t> granulomas</a:t>
            </a:r>
          </a:p>
          <a:p>
            <a:r>
              <a:rPr lang="en-IN" dirty="0" err="1"/>
              <a:t>V</a:t>
            </a:r>
            <a:r>
              <a:rPr lang="en-IN" dirty="0" err="1" smtClean="0"/>
              <a:t>aso</a:t>
            </a:r>
            <a:r>
              <a:rPr lang="en-IN" dirty="0" smtClean="0"/>
              <a:t> </a:t>
            </a:r>
            <a:r>
              <a:rPr lang="en-IN" dirty="0" err="1"/>
              <a:t>vasorum</a:t>
            </a:r>
            <a:r>
              <a:rPr lang="en-IN" dirty="0"/>
              <a:t> acts as the port </a:t>
            </a:r>
            <a:r>
              <a:rPr lang="en-IN" dirty="0" smtClean="0"/>
              <a:t>of entry </a:t>
            </a:r>
            <a:r>
              <a:rPr lang="en-IN" dirty="0"/>
              <a:t>for the inflammatory infiltrate</a:t>
            </a:r>
            <a:endParaRPr lang="en-US" dirty="0" smtClean="0"/>
          </a:p>
          <a:p>
            <a:r>
              <a:rPr lang="en-US" dirty="0" smtClean="0"/>
              <a:t>Immunologic </a:t>
            </a:r>
            <a:r>
              <a:rPr lang="en-US" dirty="0"/>
              <a:t>mechanisms intervene at a cellular level:</a:t>
            </a:r>
          </a:p>
          <a:p>
            <a:pPr lvl="1"/>
            <a:r>
              <a:rPr lang="en-US" dirty="0"/>
              <a:t> </a:t>
            </a:r>
            <a:r>
              <a:rPr lang="en-US" dirty="0">
                <a:solidFill>
                  <a:srgbClr val="FF0000"/>
                </a:solidFill>
              </a:rPr>
              <a:t>Inflammation </a:t>
            </a:r>
            <a:r>
              <a:rPr lang="en-US" dirty="0" smtClean="0">
                <a:solidFill>
                  <a:srgbClr val="FF0000"/>
                </a:solidFill>
                <a:sym typeface="Wingdings" panose="05000000000000000000" pitchFamily="2" charset="2"/>
              </a:rPr>
              <a:t></a:t>
            </a:r>
            <a:r>
              <a:rPr lang="en-US" dirty="0" smtClean="0">
                <a:solidFill>
                  <a:srgbClr val="FF0000"/>
                </a:solidFill>
              </a:rPr>
              <a:t> </a:t>
            </a:r>
            <a:r>
              <a:rPr lang="en-US" dirty="0">
                <a:solidFill>
                  <a:srgbClr val="FF0000"/>
                </a:solidFill>
              </a:rPr>
              <a:t>Wall </a:t>
            </a:r>
            <a:r>
              <a:rPr lang="en-US" dirty="0" smtClean="0">
                <a:solidFill>
                  <a:srgbClr val="FF0000"/>
                </a:solidFill>
              </a:rPr>
              <a:t>thickening </a:t>
            </a:r>
            <a:r>
              <a:rPr lang="en-US" dirty="0" smtClean="0">
                <a:solidFill>
                  <a:srgbClr val="FF0000"/>
                </a:solidFill>
                <a:sym typeface="Wingdings" panose="05000000000000000000" pitchFamily="2" charset="2"/>
              </a:rPr>
              <a:t></a:t>
            </a:r>
            <a:r>
              <a:rPr lang="en-US" dirty="0" smtClean="0">
                <a:solidFill>
                  <a:srgbClr val="FF0000"/>
                </a:solidFill>
              </a:rPr>
              <a:t> </a:t>
            </a:r>
            <a:r>
              <a:rPr lang="en-US" dirty="0">
                <a:solidFill>
                  <a:srgbClr val="FF0000"/>
                </a:solidFill>
              </a:rPr>
              <a:t>Fibrosis</a:t>
            </a:r>
          </a:p>
          <a:p>
            <a:pPr lvl="1"/>
            <a:r>
              <a:rPr lang="en-US" dirty="0">
                <a:solidFill>
                  <a:srgbClr val="FF0000"/>
                </a:solidFill>
              </a:rPr>
              <a:t> </a:t>
            </a:r>
            <a:r>
              <a:rPr lang="en-US" dirty="0" smtClean="0">
                <a:solidFill>
                  <a:srgbClr val="FF0000"/>
                </a:solidFill>
              </a:rPr>
              <a:t>Stenosis </a:t>
            </a:r>
            <a:r>
              <a:rPr lang="en-US" dirty="0" smtClean="0">
                <a:solidFill>
                  <a:srgbClr val="FF0000"/>
                </a:solidFill>
                <a:sym typeface="Wingdings" panose="05000000000000000000" pitchFamily="2" charset="2"/>
              </a:rPr>
              <a:t></a:t>
            </a:r>
            <a:r>
              <a:rPr lang="en-US" dirty="0" smtClean="0">
                <a:solidFill>
                  <a:srgbClr val="FF0000"/>
                </a:solidFill>
              </a:rPr>
              <a:t> </a:t>
            </a:r>
            <a:r>
              <a:rPr lang="en-US" dirty="0">
                <a:solidFill>
                  <a:srgbClr val="FF0000"/>
                </a:solidFill>
              </a:rPr>
              <a:t>Occlusion (40%-50 </a:t>
            </a:r>
            <a:r>
              <a:rPr lang="en-US" dirty="0" smtClean="0">
                <a:solidFill>
                  <a:srgbClr val="FF0000"/>
                </a:solidFill>
              </a:rPr>
              <a:t>%) </a:t>
            </a:r>
            <a:r>
              <a:rPr lang="en-US" dirty="0" smtClean="0">
                <a:solidFill>
                  <a:srgbClr val="FF0000"/>
                </a:solidFill>
                <a:sym typeface="Wingdings" panose="05000000000000000000" pitchFamily="2" charset="2"/>
              </a:rPr>
              <a:t></a:t>
            </a:r>
            <a:r>
              <a:rPr lang="en-US" dirty="0" smtClean="0">
                <a:solidFill>
                  <a:srgbClr val="FF0000"/>
                </a:solidFill>
              </a:rPr>
              <a:t> </a:t>
            </a:r>
            <a:r>
              <a:rPr lang="en-US" dirty="0">
                <a:solidFill>
                  <a:srgbClr val="FF0000"/>
                </a:solidFill>
              </a:rPr>
              <a:t>Thrombosis</a:t>
            </a:r>
          </a:p>
          <a:p>
            <a:pPr lvl="1"/>
            <a:r>
              <a:rPr lang="en-US" dirty="0">
                <a:solidFill>
                  <a:srgbClr val="FF0000"/>
                </a:solidFill>
              </a:rPr>
              <a:t> </a:t>
            </a:r>
            <a:r>
              <a:rPr lang="en-US" dirty="0" smtClean="0">
                <a:solidFill>
                  <a:srgbClr val="FF0000"/>
                </a:solidFill>
              </a:rPr>
              <a:t>Aneurysmal </a:t>
            </a:r>
            <a:r>
              <a:rPr lang="en-US" dirty="0">
                <a:solidFill>
                  <a:srgbClr val="FF0000"/>
                </a:solidFill>
              </a:rPr>
              <a:t>dilation (5</a:t>
            </a:r>
            <a:r>
              <a:rPr lang="en-US" dirty="0" smtClean="0">
                <a:solidFill>
                  <a:srgbClr val="FF0000"/>
                </a:solidFill>
              </a:rPr>
              <a:t>%)</a:t>
            </a:r>
          </a:p>
          <a:p>
            <a:r>
              <a:rPr lang="en-IN" dirty="0"/>
              <a:t>In advanced </a:t>
            </a:r>
            <a:r>
              <a:rPr lang="en-IN" dirty="0" smtClean="0"/>
              <a:t>critical </a:t>
            </a:r>
            <a:r>
              <a:rPr lang="en-IN" dirty="0"/>
              <a:t>stage, </a:t>
            </a:r>
            <a:r>
              <a:rPr lang="en-IN" dirty="0" smtClean="0"/>
              <a:t>the aortic </a:t>
            </a:r>
            <a:r>
              <a:rPr lang="en-IN" dirty="0"/>
              <a:t>intima may have ‘</a:t>
            </a:r>
            <a:r>
              <a:rPr lang="en-IN" dirty="0" smtClean="0"/>
              <a:t>tree-bark</a:t>
            </a:r>
            <a:r>
              <a:rPr lang="en-IN" dirty="0"/>
              <a:t>’ appearance similar to </a:t>
            </a:r>
            <a:r>
              <a:rPr lang="en-IN" dirty="0" smtClean="0"/>
              <a:t>that of </a:t>
            </a:r>
            <a:r>
              <a:rPr lang="en-IN" dirty="0" err="1"/>
              <a:t>luetic</a:t>
            </a:r>
            <a:r>
              <a:rPr lang="en-IN" dirty="0"/>
              <a:t> </a:t>
            </a:r>
            <a:r>
              <a:rPr lang="en-IN" dirty="0" err="1"/>
              <a:t>aortitis</a:t>
            </a:r>
            <a:r>
              <a:rPr lang="en-IN" dirty="0"/>
              <a:t>. </a:t>
            </a:r>
            <a:endParaRPr lang="en-IN" dirty="0" smtClean="0"/>
          </a:p>
          <a:p>
            <a:r>
              <a:rPr lang="en-IN" dirty="0" smtClean="0">
                <a:solidFill>
                  <a:srgbClr val="FF0000"/>
                </a:solidFill>
              </a:rPr>
              <a:t>Skipped </a:t>
            </a:r>
            <a:r>
              <a:rPr lang="en-IN" dirty="0">
                <a:solidFill>
                  <a:srgbClr val="FF0000"/>
                </a:solidFill>
              </a:rPr>
              <a:t>areas of aortic involvement are </a:t>
            </a:r>
            <a:r>
              <a:rPr lang="en-IN" dirty="0" smtClean="0">
                <a:solidFill>
                  <a:srgbClr val="FF0000"/>
                </a:solidFill>
              </a:rPr>
              <a:t>quite characteristic </a:t>
            </a:r>
            <a:r>
              <a:rPr lang="en-IN" dirty="0">
                <a:solidFill>
                  <a:srgbClr val="FF0000"/>
                </a:solidFill>
              </a:rPr>
              <a:t>of </a:t>
            </a:r>
            <a:r>
              <a:rPr lang="en-IN" dirty="0" err="1">
                <a:solidFill>
                  <a:srgbClr val="FF0000"/>
                </a:solidFill>
              </a:rPr>
              <a:t>aortoarteritis</a:t>
            </a:r>
            <a:endParaRPr lang="en-IN" dirty="0">
              <a:solidFill>
                <a:srgbClr val="FF0000"/>
              </a:solidFill>
            </a:endParaRPr>
          </a:p>
          <a:p>
            <a:endParaRPr lang="en-US" dirty="0"/>
          </a:p>
          <a:p>
            <a:endParaRPr lang="en-US" dirty="0" smtClean="0"/>
          </a:p>
        </p:txBody>
      </p:sp>
    </p:spTree>
    <p:extLst>
      <p:ext uri="{BB962C8B-B14F-4D97-AF65-F5344CB8AC3E}">
        <p14:creationId xmlns:p14="http://schemas.microsoft.com/office/powerpoint/2010/main" val="22615607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001000" cy="4629112"/>
          </a:xfrm>
        </p:spPr>
        <p:txBody>
          <a:bodyPr>
            <a:noAutofit/>
          </a:bodyPr>
          <a:lstStyle/>
          <a:p>
            <a:r>
              <a:rPr lang="en-US" sz="2800" dirty="0" err="1" smtClean="0"/>
              <a:t>Takayasu</a:t>
            </a:r>
            <a:r>
              <a:rPr lang="en-US" sz="2800" dirty="0" smtClean="0"/>
              <a:t> </a:t>
            </a:r>
            <a:r>
              <a:rPr lang="en-US" sz="2800" dirty="0"/>
              <a:t>arteritis is rare, affects mainly women, and </a:t>
            </a:r>
            <a:r>
              <a:rPr lang="en-US" sz="2800" dirty="0" smtClean="0"/>
              <a:t>is most </a:t>
            </a:r>
            <a:r>
              <a:rPr lang="en-US" sz="2800" dirty="0"/>
              <a:t>commonly seen in Japan, South East Asia, India, </a:t>
            </a:r>
            <a:r>
              <a:rPr lang="en-US" sz="2800" dirty="0" smtClean="0"/>
              <a:t>and Mexico</a:t>
            </a:r>
            <a:r>
              <a:rPr lang="en-US" sz="2800" dirty="0"/>
              <a:t>, where it usually presents in the 2nd or 3rd </a:t>
            </a:r>
            <a:r>
              <a:rPr lang="en-US" sz="2800" dirty="0" smtClean="0"/>
              <a:t>decade of </a:t>
            </a:r>
            <a:r>
              <a:rPr lang="en-US" sz="2800" dirty="0"/>
              <a:t>life</a:t>
            </a:r>
          </a:p>
          <a:p>
            <a:r>
              <a:rPr lang="en-US" sz="2800" dirty="0" smtClean="0"/>
              <a:t>Manifestations </a:t>
            </a:r>
            <a:r>
              <a:rPr lang="en-US" sz="2800" dirty="0"/>
              <a:t>range from asymptomatic disease, found </a:t>
            </a:r>
            <a:r>
              <a:rPr lang="en-US" sz="2800" dirty="0" smtClean="0"/>
              <a:t>as a </a:t>
            </a:r>
            <a:r>
              <a:rPr lang="en-US" sz="2800" dirty="0"/>
              <a:t>result of impalpable pulses or bruits, to </a:t>
            </a:r>
            <a:r>
              <a:rPr lang="en-US" sz="2800" dirty="0" smtClean="0"/>
              <a:t>catastrophic neurological </a:t>
            </a:r>
            <a:r>
              <a:rPr lang="en-US" sz="2800" dirty="0"/>
              <a:t>impairment</a:t>
            </a:r>
          </a:p>
          <a:p>
            <a:r>
              <a:rPr lang="en-US" sz="2800" dirty="0" smtClean="0"/>
              <a:t>Invasive angiography/ MRI  are the </a:t>
            </a:r>
            <a:r>
              <a:rPr lang="en-US" sz="2800" dirty="0"/>
              <a:t>gold standard for </a:t>
            </a:r>
            <a:r>
              <a:rPr lang="en-US" sz="2800" dirty="0" smtClean="0"/>
              <a:t>diagnosis </a:t>
            </a:r>
          </a:p>
        </p:txBody>
      </p:sp>
      <p:sp>
        <p:nvSpPr>
          <p:cNvPr id="4" name="TextBox 3"/>
          <p:cNvSpPr txBox="1"/>
          <p:nvPr/>
        </p:nvSpPr>
        <p:spPr>
          <a:xfrm>
            <a:off x="3352800" y="359951"/>
            <a:ext cx="2233304" cy="646331"/>
          </a:xfrm>
          <a:prstGeom prst="rect">
            <a:avLst/>
          </a:prstGeom>
          <a:noFill/>
        </p:spPr>
        <p:txBody>
          <a:bodyPr wrap="none" rtlCol="0">
            <a:spAutoFit/>
          </a:bodyPr>
          <a:lstStyle/>
          <a:p>
            <a:r>
              <a:rPr lang="en-US" sz="3600" dirty="0">
                <a:solidFill>
                  <a:prstClr val="black"/>
                </a:solidFill>
              </a:rPr>
              <a:t>Conclusion</a:t>
            </a:r>
          </a:p>
        </p:txBody>
      </p:sp>
    </p:spTree>
    <p:extLst>
      <p:ext uri="{BB962C8B-B14F-4D97-AF65-F5344CB8AC3E}">
        <p14:creationId xmlns:p14="http://schemas.microsoft.com/office/powerpoint/2010/main" val="10273980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Contd.</a:t>
            </a:r>
            <a:endParaRPr lang="en-US" dirty="0"/>
          </a:p>
        </p:txBody>
      </p:sp>
      <p:sp>
        <p:nvSpPr>
          <p:cNvPr id="3" name="Content Placeholder 2"/>
          <p:cNvSpPr>
            <a:spLocks noGrp="1"/>
          </p:cNvSpPr>
          <p:nvPr>
            <p:ph idx="1"/>
          </p:nvPr>
        </p:nvSpPr>
        <p:spPr>
          <a:xfrm>
            <a:off x="457199" y="1600200"/>
            <a:ext cx="8486775" cy="4525963"/>
          </a:xfrm>
        </p:spPr>
        <p:txBody>
          <a:bodyPr>
            <a:normAutofit fontScale="92500" lnSpcReduction="20000"/>
          </a:bodyPr>
          <a:lstStyle/>
          <a:p>
            <a:r>
              <a:rPr lang="en-US" dirty="0"/>
              <a:t>Approximately half of those patients treated with steroids will respond, and half of the remaining patients respond to methotrexate; </a:t>
            </a:r>
            <a:r>
              <a:rPr lang="en-US" dirty="0" err="1"/>
              <a:t>mycophenolate</a:t>
            </a:r>
            <a:r>
              <a:rPr lang="en-US" dirty="0"/>
              <a:t> </a:t>
            </a:r>
            <a:r>
              <a:rPr lang="en-US" dirty="0" err="1"/>
              <a:t>mofetil</a:t>
            </a:r>
            <a:r>
              <a:rPr lang="en-US" dirty="0"/>
              <a:t> may be useful</a:t>
            </a:r>
          </a:p>
          <a:p>
            <a:r>
              <a:rPr lang="en-US" dirty="0"/>
              <a:t>Treatment should aim to control disease activity and preserve vascular competence, with minimal long term side effects;</a:t>
            </a:r>
          </a:p>
          <a:p>
            <a:r>
              <a:rPr lang="en-US" dirty="0" smtClean="0"/>
              <a:t>Fertility </a:t>
            </a:r>
            <a:r>
              <a:rPr lang="en-US" dirty="0"/>
              <a:t>is not adversely affected and pregnancy does not appear  to exacerbate   	the disease, although management of 	hypertension is essential</a:t>
            </a:r>
          </a:p>
          <a:p>
            <a:endParaRPr lang="en-US" dirty="0"/>
          </a:p>
          <a:p>
            <a:endParaRPr lang="en-US" dirty="0"/>
          </a:p>
        </p:txBody>
      </p:sp>
    </p:spTree>
    <p:extLst>
      <p:ext uri="{BB962C8B-B14F-4D97-AF65-F5344CB8AC3E}">
        <p14:creationId xmlns:p14="http://schemas.microsoft.com/office/powerpoint/2010/main" val="40363843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5687" y="2967335"/>
            <a:ext cx="6572633" cy="156966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Thank You</a:t>
            </a:r>
          </a:p>
        </p:txBody>
      </p:sp>
    </p:spTree>
    <p:extLst>
      <p:ext uri="{BB962C8B-B14F-4D97-AF65-F5344CB8AC3E}">
        <p14:creationId xmlns:p14="http://schemas.microsoft.com/office/powerpoint/2010/main" val="939969158"/>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4827</Words>
  <Application>Microsoft Office PowerPoint</Application>
  <PresentationFormat>On-screen Show (4:3)</PresentationFormat>
  <Paragraphs>557</Paragraphs>
  <Slides>92</Slides>
  <Notes>17</Notes>
  <HiddenSlides>0</HiddenSlides>
  <MMClips>0</MMClips>
  <ScaleCrop>false</ScaleCrop>
  <HeadingPairs>
    <vt:vector size="4" baseType="variant">
      <vt:variant>
        <vt:lpstr>Theme</vt:lpstr>
      </vt:variant>
      <vt:variant>
        <vt:i4>2</vt:i4>
      </vt:variant>
      <vt:variant>
        <vt:lpstr>Slide Titles</vt:lpstr>
      </vt:variant>
      <vt:variant>
        <vt:i4>92</vt:i4>
      </vt:variant>
    </vt:vector>
  </HeadingPairs>
  <TitlesOfParts>
    <vt:vector size="94" baseType="lpstr">
      <vt:lpstr>Office Theme</vt:lpstr>
      <vt:lpstr>1_Concourse</vt:lpstr>
      <vt:lpstr>Aortoarteritis: Clinical approach and management</vt:lpstr>
      <vt:lpstr>Takayasu Arteritis : History</vt:lpstr>
      <vt:lpstr>PowerPoint Presentation</vt:lpstr>
      <vt:lpstr>Scope of discussion</vt:lpstr>
      <vt:lpstr>Takayasu arteritis (TA) </vt:lpstr>
      <vt:lpstr>Takayasu arteritis</vt:lpstr>
      <vt:lpstr>TA: Geographical difference</vt:lpstr>
      <vt:lpstr>TA : pan arteritis</vt:lpstr>
      <vt:lpstr>Pathology</vt:lpstr>
      <vt:lpstr>PowerPoint Presentation</vt:lpstr>
      <vt:lpstr>PowerPoint Presentation</vt:lpstr>
      <vt:lpstr>PowerPoint Presentation</vt:lpstr>
      <vt:lpstr>Aortoarteritis - Pathogenesis</vt:lpstr>
      <vt:lpstr>Clinical presentation</vt:lpstr>
      <vt:lpstr>TA: Disease progression: 3 stages</vt:lpstr>
      <vt:lpstr>TA: Constitutional symptoms Pre pulseless stage</vt:lpstr>
      <vt:lpstr>TA: clinical presentation</vt:lpstr>
      <vt:lpstr>Takayasu Arteritis:  Cardiovascular manifestations</vt:lpstr>
      <vt:lpstr>TA: Neuro/ dermatological symptoms</vt:lpstr>
      <vt:lpstr>Takayasu arteritis: Diagnosis</vt:lpstr>
      <vt:lpstr>Ishikawa’s criteria - 1988</vt:lpstr>
      <vt:lpstr>Sharma et al:  Modification of Ishikawa’s criteria</vt:lpstr>
      <vt:lpstr>PowerPoint Presentation</vt:lpstr>
      <vt:lpstr>The American College of Rheumatology  criteria for Takayasu Arteritis</vt:lpstr>
      <vt:lpstr>Distribution of arterial lesions</vt:lpstr>
      <vt:lpstr>Takayasu Arteritis:  Arterial involvement (contd.)</vt:lpstr>
      <vt:lpstr>PATTERN OF VESSEL INVOLVEMENT</vt:lpstr>
      <vt:lpstr>PowerPoint Presentation</vt:lpstr>
      <vt:lpstr>TA: Angiographic classification</vt:lpstr>
      <vt:lpstr>PowerPoint Presentation</vt:lpstr>
      <vt:lpstr>TA classification: Ueno et al</vt:lpstr>
      <vt:lpstr>Imaging in Takaysu arteritis</vt:lpstr>
      <vt:lpstr>Angiography</vt:lpstr>
      <vt:lpstr>PowerPoint Presentation</vt:lpstr>
      <vt:lpstr>PowerPoint Presentation</vt:lpstr>
      <vt:lpstr>PowerPoint Presentation</vt:lpstr>
      <vt:lpstr>PowerPoint Presentation</vt:lpstr>
      <vt:lpstr>PowerPoint Presentation</vt:lpstr>
      <vt:lpstr>High Resolution Ultra sound</vt:lpstr>
      <vt:lpstr>High Resolution Ultra sound</vt:lpstr>
      <vt:lpstr>PowerPoint Presentation</vt:lpstr>
      <vt:lpstr>PowerPoint Presentation</vt:lpstr>
      <vt:lpstr>MRI in Takayasu arteritis</vt:lpstr>
      <vt:lpstr>MRI in Aortoarteritis</vt:lpstr>
      <vt:lpstr>PowerPoint Presentation</vt:lpstr>
      <vt:lpstr>PowerPoint Presentation</vt:lpstr>
      <vt:lpstr>PowerPoint Presentation</vt:lpstr>
      <vt:lpstr>PowerPoint Presentation</vt:lpstr>
      <vt:lpstr>CT Angio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Diagnosis </vt:lpstr>
      <vt:lpstr>Aortoarteritis vs Coarctation</vt:lpstr>
      <vt:lpstr>Aortoarteritis vs Coarctation</vt:lpstr>
      <vt:lpstr>Aortoarteritis vs Coarctation: Imaging</vt:lpstr>
      <vt:lpstr>Disease Activity</vt:lpstr>
      <vt:lpstr>ESR in Takayasu arteritis: limitation</vt:lpstr>
      <vt:lpstr>Novel Markers</vt:lpstr>
      <vt:lpstr>NIH (Kerr et al ) Criteria for disease activity</vt:lpstr>
      <vt:lpstr>PowerPoint Presentation</vt:lpstr>
      <vt:lpstr>FDG PET</vt:lpstr>
      <vt:lpstr>PowerPoint Presentation</vt:lpstr>
      <vt:lpstr>PowerPoint Presentation</vt:lpstr>
      <vt:lpstr>Medical Management</vt:lpstr>
      <vt:lpstr>Steroids</vt:lpstr>
      <vt:lpstr>PowerPoint Presentation</vt:lpstr>
      <vt:lpstr>A consensus definition of refractory disease </vt:lpstr>
      <vt:lpstr>Interventions </vt:lpstr>
      <vt:lpstr>PowerPoint Presentation</vt:lpstr>
      <vt:lpstr>PowerPoint Presentation</vt:lpstr>
      <vt:lpstr>Coronary artery involvement in TA</vt:lpstr>
      <vt:lpstr>PowerPoint Presentation</vt:lpstr>
      <vt:lpstr>PCI in Takayasu arteritis</vt:lpstr>
      <vt:lpstr>PCI in Takayasu arteritis: contd.</vt:lpstr>
      <vt:lpstr>CABG in Takayasu arteritis</vt:lpstr>
      <vt:lpstr>PowerPoint Presentation</vt:lpstr>
      <vt:lpstr>Other Cardiac Manifestations in TA</vt:lpstr>
      <vt:lpstr>Pulmonary artery involvement</vt:lpstr>
      <vt:lpstr>Valvular Heart disease</vt:lpstr>
      <vt:lpstr>Dilated cardiomyopathy:  Primary myocarditis</vt:lpstr>
      <vt:lpstr>Cardiac failure</vt:lpstr>
      <vt:lpstr>Aortic dissection</vt:lpstr>
      <vt:lpstr>Takayasu Arteritis and pregnancy</vt:lpstr>
      <vt:lpstr>PowerPoint Presentation</vt:lpstr>
      <vt:lpstr>Conclusion: Contd.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Aortoarteritis: Clinical approach and management</dc:title>
  <dc:creator>Admin</dc:creator>
  <cp:lastModifiedBy>Admin</cp:lastModifiedBy>
  <cp:revision>26</cp:revision>
  <dcterms:created xsi:type="dcterms:W3CDTF">2017-02-17T07:42:33Z</dcterms:created>
  <dcterms:modified xsi:type="dcterms:W3CDTF">2017-02-18T01:54:35Z</dcterms:modified>
</cp:coreProperties>
</file>